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0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2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23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24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notesSlides/notesSlide25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26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27.xml" ContentType="application/vnd.openxmlformats-officedocument.presentationml.notesSlide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28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notesSlides/notesSlide29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notesSlides/notesSlide30.xml" ContentType="application/vnd.openxmlformats-officedocument.presentationml.notesSlide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notesSlides/notesSlide31.xml" ContentType="application/vnd.openxmlformats-officedocument.presentationml.notesSlid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notesSlides/notesSlide32.xml" ContentType="application/vnd.openxmlformats-officedocument.presentationml.notesSlide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C00000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C00000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C00000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C00000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C00000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C00000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rgbClr val="5E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DAEAE"/>
        </a:solidFill>
      </dgm:spPr>
      <dgm:t>
        <a:bodyPr/>
        <a:lstStyle/>
        <a:p>
          <a:r>
            <a:rPr lang="en-US" altLang="zh-CN" sz="1400" b="0" dirty="0">
              <a:latin typeface="Calibri" panose="020F0502020204030204" pitchFamily="34" charset="0"/>
            </a:rPr>
            <a:t>Add Devices &amp; Configuration</a:t>
          </a:r>
          <a:endParaRPr lang="zh-CN" altLang="en-US" sz="1400" b="0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en-US" altLang="zh-CN" b="1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Person Management</a:t>
          </a:r>
          <a:endParaRPr lang="zh-CN" altLang="en-US" b="1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en-US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Zone Management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en-US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Rule Management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altLang="zh-CN" b="0" dirty="0">
              <a:latin typeface="Calibri" panose="020F0502020204030204" pitchFamily="34" charset="0"/>
              <a:ea typeface="Cambria" panose="02040503050406030204" pitchFamily="18" charset="0"/>
            </a:rPr>
            <a:t>Application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altLang="zh-CN" b="0" dirty="0">
              <a:latin typeface="Calibri" panose="020F0502020204030204" pitchFamily="34" charset="0"/>
              <a:ea typeface="Cambria" panose="02040503050406030204" pitchFamily="18" charset="0"/>
            </a:rPr>
            <a:t>Others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D16188E5-26AC-4B33-BD3D-00FE72F29CAE}">
      <dgm:prSet phldrT="[文本]" custT="1"/>
      <dgm:spPr>
        <a:solidFill>
          <a:srgbClr val="5EAEAE"/>
        </a:solidFill>
      </dgm:spPr>
      <dgm:t>
        <a:bodyPr/>
        <a:lstStyle/>
        <a:p>
          <a:r>
            <a:rPr lang="ru-RU" altLang="zh-CN" sz="1400" b="1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dirty="0">
            <a:latin typeface="Calibri" panose="020F0502020204030204" pitchFamily="34" charset="0"/>
          </a:endParaRPr>
        </a:p>
      </dgm:t>
    </dgm:pt>
    <dgm:pt modelId="{BA7E54D4-0E12-4489-AC4D-E84AC1042CA9}" type="par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83303F40-CC6A-4570-A95E-FAACA1CF4014}" type="sibTrans" cxnId="{C8A53642-D691-4D4A-ABC6-A391F647C78C}">
      <dgm:prSet/>
      <dgm:spPr/>
      <dgm:t>
        <a:bodyPr/>
        <a:lstStyle/>
        <a:p>
          <a:endParaRPr lang="zh-CN" altLang="en-US"/>
        </a:p>
      </dgm:t>
    </dgm:pt>
    <dgm:pt modelId="{0A90B4E0-5C4C-4E88-80B8-8991E9F30A82}">
      <dgm:prSet phldrT="[文本]"/>
      <dgm:spPr>
        <a:solidFill>
          <a:srgbClr val="C00000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C78E4904-D597-4473-B1DD-4A01DEC11933}" type="par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7A63CFFD-209F-483C-89BB-9C6375F1DD69}" type="sibTrans" cxnId="{35FB82AB-CA1F-413F-A18B-8323B21F99A8}">
      <dgm:prSet/>
      <dgm:spPr/>
      <dgm:t>
        <a:bodyPr/>
        <a:lstStyle/>
        <a:p>
          <a:endParaRPr lang="zh-CN" altLang="en-US"/>
        </a:p>
      </dgm:t>
    </dgm:pt>
    <dgm:pt modelId="{5298E20A-6E04-4DB7-AFB7-3C0066EBF295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18159E62-C77B-42E9-819E-F930E0D3EE54}" type="par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9FDD8A9F-8AB6-4BCC-814A-F3936EEADBBF}" type="sibTrans" cxnId="{D193E4B5-2DE2-4A1C-BF78-5066E70F029E}">
      <dgm:prSet/>
      <dgm:spPr/>
      <dgm:t>
        <a:bodyPr/>
        <a:lstStyle/>
        <a:p>
          <a:endParaRPr lang="zh-CN" altLang="en-US"/>
        </a:p>
      </dgm:t>
    </dgm:pt>
    <dgm:pt modelId="{FF3E2678-46D8-4183-AA36-C6802DC3831C}">
      <dgm:prSet phldrT="[文本]"/>
      <dgm:spPr>
        <a:solidFill>
          <a:srgbClr val="5DAEAE"/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557C9627-AFA3-49D8-8590-E10ABB216B33}" type="par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84904857-67DF-4FB1-AD54-B4DE4F232120}" type="sibTrans" cxnId="{7BD999A4-5DB7-4C91-A9B9-DC3CCBC2F4B6}">
      <dgm:prSet/>
      <dgm:spPr/>
      <dgm:t>
        <a:bodyPr/>
        <a:lstStyle/>
        <a:p>
          <a:endParaRPr lang="zh-CN" altLang="en-US"/>
        </a:p>
      </dgm:t>
    </dgm:pt>
    <dgm:pt modelId="{391D6357-44B2-4273-BA73-1C991FA46C75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A8E2A8D8-1FF8-4441-9D49-C24AB47C0A09}" type="par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C634C7CC-C25B-4BD6-A458-73259F7B4531}" type="sibTrans" cxnId="{D69047BD-B928-4110-AC9A-1FC0D33F82AE}">
      <dgm:prSet/>
      <dgm:spPr/>
      <dgm:t>
        <a:bodyPr/>
        <a:lstStyle/>
        <a:p>
          <a:endParaRPr lang="zh-CN" altLang="en-US"/>
        </a:p>
      </dgm:t>
    </dgm:pt>
    <dgm:pt modelId="{5D28153F-FF10-4F07-89AE-C44EF2CCA9A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zh-CN" b="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b="0" dirty="0">
            <a:latin typeface="Calibri" panose="020F0502020204030204" pitchFamily="34" charset="0"/>
          </a:endParaRPr>
        </a:p>
      </dgm:t>
    </dgm:pt>
    <dgm:pt modelId="{3A501560-EE55-4109-BACA-8290DA20327E}" type="par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94667F7C-8F49-418B-BAA5-61B555470BC2}" type="sibTrans" cxnId="{E7D0D5CF-D472-44D9-8F75-ED0C56B9A3F0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00144BE3-2AF8-46D9-985E-2599E11C2CAF}" type="pres">
      <dgm:prSet presAssocID="{D16188E5-26AC-4B33-BD3D-00FE72F29CA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E130739-9373-4044-BDF5-6FA6F7386008}" type="pres">
      <dgm:prSet presAssocID="{83303F40-CC6A-4570-A95E-FAACA1CF4014}" presName="parTxOnlySpace" presStyleCnt="0"/>
      <dgm:spPr/>
    </dgm:pt>
    <dgm:pt modelId="{54FD5B26-503C-45F3-B4FA-BD07788FCEE7}" type="pres">
      <dgm:prSet presAssocID="{0A90B4E0-5C4C-4E88-80B8-8991E9F30A8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8A00BC-4289-4B40-8750-D342A0723BF1}" type="pres">
      <dgm:prSet presAssocID="{7A63CFFD-209F-483C-89BB-9C6375F1DD69}" presName="parTxOnlySpace" presStyleCnt="0"/>
      <dgm:spPr/>
    </dgm:pt>
    <dgm:pt modelId="{1CF61BE6-1351-40D1-96FF-6D9291E7DD20}" type="pres">
      <dgm:prSet presAssocID="{5298E20A-6E04-4DB7-AFB7-3C0066EBF29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70A62FC-4BFC-414E-8F43-89DEA957DAB4}" type="pres">
      <dgm:prSet presAssocID="{9FDD8A9F-8AB6-4BCC-814A-F3936EEADBBF}" presName="parTxOnlySpace" presStyleCnt="0"/>
      <dgm:spPr/>
    </dgm:pt>
    <dgm:pt modelId="{1972631C-70D2-4F88-AE32-A1D6A1065D23}" type="pres">
      <dgm:prSet presAssocID="{FF3E2678-46D8-4183-AA36-C6802DC3831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F3F932B-5E9C-4A94-8411-C6F65E1076C5}" type="pres">
      <dgm:prSet presAssocID="{84904857-67DF-4FB1-AD54-B4DE4F232120}" presName="parTxOnlySpace" presStyleCnt="0"/>
      <dgm:spPr/>
    </dgm:pt>
    <dgm:pt modelId="{DADDE00F-9766-4B6A-8516-1F271B2DFB5F}" type="pres">
      <dgm:prSet presAssocID="{391D6357-44B2-4273-BA73-1C991FA46C7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9A94DD-86C1-4035-A3B3-796595055968}" type="pres">
      <dgm:prSet presAssocID="{C634C7CC-C25B-4BD6-A458-73259F7B4531}" presName="parTxOnlySpace" presStyleCnt="0"/>
      <dgm:spPr/>
    </dgm:pt>
    <dgm:pt modelId="{266DCC5E-CFB7-408C-9809-1CB4F0492655}" type="pres">
      <dgm:prSet presAssocID="{5D28153F-FF10-4F07-89AE-C44EF2CCA9A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426801-5009-49FB-A7ED-70B2B9FCFA29}" type="presOf" srcId="{D16188E5-26AC-4B33-BD3D-00FE72F29CAE}" destId="{00144BE3-2AF8-46D9-985E-2599E11C2CAF}" srcOrd="0" destOrd="0" presId="urn:microsoft.com/office/officeart/2005/8/layout/chevron1"/>
    <dgm:cxn modelId="{4E406D26-2ADD-445F-8100-F479E7E85F51}" type="presOf" srcId="{FF3E2678-46D8-4183-AA36-C6802DC3831C}" destId="{1972631C-70D2-4F88-AE32-A1D6A1065D23}" srcOrd="0" destOrd="0" presId="urn:microsoft.com/office/officeart/2005/8/layout/chevron1"/>
    <dgm:cxn modelId="{C8A53642-D691-4D4A-ABC6-A391F647C78C}" srcId="{D442196F-12FC-4D17-8863-7C7BD486E102}" destId="{D16188E5-26AC-4B33-BD3D-00FE72F29CAE}" srcOrd="0" destOrd="0" parTransId="{BA7E54D4-0E12-4489-AC4D-E84AC1042CA9}" sibTransId="{83303F40-CC6A-4570-A95E-FAACA1CF4014}"/>
    <dgm:cxn modelId="{5777057B-7D27-48F5-A611-2AFEB444397C}" type="presOf" srcId="{0A90B4E0-5C4C-4E88-80B8-8991E9F30A82}" destId="{54FD5B26-503C-45F3-B4FA-BD07788FCEE7}" srcOrd="0" destOrd="0" presId="urn:microsoft.com/office/officeart/2005/8/layout/chevron1"/>
    <dgm:cxn modelId="{758BAF87-DCFF-41DF-A5E4-6E6BFDD0206D}" type="presOf" srcId="{5D28153F-FF10-4F07-89AE-C44EF2CCA9AD}" destId="{266DCC5E-CFB7-408C-9809-1CB4F0492655}" srcOrd="0" destOrd="0" presId="urn:microsoft.com/office/officeart/2005/8/layout/chevron1"/>
    <dgm:cxn modelId="{22E5E3A3-A38C-4442-8E94-470589646DAE}" type="presOf" srcId="{D442196F-12FC-4D17-8863-7C7BD486E102}" destId="{735B2B82-2E06-4F26-9893-0CE8ABAF6407}" srcOrd="0" destOrd="0" presId="urn:microsoft.com/office/officeart/2005/8/layout/chevron1"/>
    <dgm:cxn modelId="{7BD999A4-5DB7-4C91-A9B9-DC3CCBC2F4B6}" srcId="{D442196F-12FC-4D17-8863-7C7BD486E102}" destId="{FF3E2678-46D8-4183-AA36-C6802DC3831C}" srcOrd="3" destOrd="0" parTransId="{557C9627-AFA3-49D8-8590-E10ABB216B33}" sibTransId="{84904857-67DF-4FB1-AD54-B4DE4F232120}"/>
    <dgm:cxn modelId="{35FB82AB-CA1F-413F-A18B-8323B21F99A8}" srcId="{D442196F-12FC-4D17-8863-7C7BD486E102}" destId="{0A90B4E0-5C4C-4E88-80B8-8991E9F30A82}" srcOrd="1" destOrd="0" parTransId="{C78E4904-D597-4473-B1DD-4A01DEC11933}" sibTransId="{7A63CFFD-209F-483C-89BB-9C6375F1DD69}"/>
    <dgm:cxn modelId="{D193E4B5-2DE2-4A1C-BF78-5066E70F029E}" srcId="{D442196F-12FC-4D17-8863-7C7BD486E102}" destId="{5298E20A-6E04-4DB7-AFB7-3C0066EBF295}" srcOrd="2" destOrd="0" parTransId="{18159E62-C77B-42E9-819E-F930E0D3EE54}" sibTransId="{9FDD8A9F-8AB6-4BCC-814A-F3936EEADBBF}"/>
    <dgm:cxn modelId="{D69047BD-B928-4110-AC9A-1FC0D33F82AE}" srcId="{D442196F-12FC-4D17-8863-7C7BD486E102}" destId="{391D6357-44B2-4273-BA73-1C991FA46C75}" srcOrd="4" destOrd="0" parTransId="{A8E2A8D8-1FF8-4441-9D49-C24AB47C0A09}" sibTransId="{C634C7CC-C25B-4BD6-A458-73259F7B4531}"/>
    <dgm:cxn modelId="{E7D0D5CF-D472-44D9-8F75-ED0C56B9A3F0}" srcId="{D442196F-12FC-4D17-8863-7C7BD486E102}" destId="{5D28153F-FF10-4F07-89AE-C44EF2CCA9AD}" srcOrd="5" destOrd="0" parTransId="{3A501560-EE55-4109-BACA-8290DA20327E}" sibTransId="{94667F7C-8F49-418B-BAA5-61B555470BC2}"/>
    <dgm:cxn modelId="{03961DFB-212B-47C3-89EA-C17045DA7682}" type="presOf" srcId="{5298E20A-6E04-4DB7-AFB7-3C0066EBF295}" destId="{1CF61BE6-1351-40D1-96FF-6D9291E7DD20}" srcOrd="0" destOrd="0" presId="urn:microsoft.com/office/officeart/2005/8/layout/chevron1"/>
    <dgm:cxn modelId="{8A9A05FE-4A71-4C51-8AD1-C5413AC4EC2A}" type="presOf" srcId="{391D6357-44B2-4273-BA73-1C991FA46C75}" destId="{DADDE00F-9766-4B6A-8516-1F271B2DFB5F}" srcOrd="0" destOrd="0" presId="urn:microsoft.com/office/officeart/2005/8/layout/chevron1"/>
    <dgm:cxn modelId="{4327458F-1DC7-4F18-B5C9-82BEB9D08014}" type="presParOf" srcId="{735B2B82-2E06-4F26-9893-0CE8ABAF6407}" destId="{00144BE3-2AF8-46D9-985E-2599E11C2CAF}" srcOrd="0" destOrd="0" presId="urn:microsoft.com/office/officeart/2005/8/layout/chevron1"/>
    <dgm:cxn modelId="{8667F6BA-D6F0-41E1-9549-0CD0DC85AE8B}" type="presParOf" srcId="{735B2B82-2E06-4F26-9893-0CE8ABAF6407}" destId="{5E130739-9373-4044-BDF5-6FA6F7386008}" srcOrd="1" destOrd="0" presId="urn:microsoft.com/office/officeart/2005/8/layout/chevron1"/>
    <dgm:cxn modelId="{4D46F478-B2F0-45B8-8B6C-4DCF3766CDF1}" type="presParOf" srcId="{735B2B82-2E06-4F26-9893-0CE8ABAF6407}" destId="{54FD5B26-503C-45F3-B4FA-BD07788FCEE7}" srcOrd="2" destOrd="0" presId="urn:microsoft.com/office/officeart/2005/8/layout/chevron1"/>
    <dgm:cxn modelId="{A225CACD-7BDF-457E-B1E0-85D11DCE4EC6}" type="presParOf" srcId="{735B2B82-2E06-4F26-9893-0CE8ABAF6407}" destId="{8A8A00BC-4289-4B40-8750-D342A0723BF1}" srcOrd="3" destOrd="0" presId="urn:microsoft.com/office/officeart/2005/8/layout/chevron1"/>
    <dgm:cxn modelId="{CD08AA9A-DE46-4E9B-B520-4AEB3A38EEA9}" type="presParOf" srcId="{735B2B82-2E06-4F26-9893-0CE8ABAF6407}" destId="{1CF61BE6-1351-40D1-96FF-6D9291E7DD20}" srcOrd="4" destOrd="0" presId="urn:microsoft.com/office/officeart/2005/8/layout/chevron1"/>
    <dgm:cxn modelId="{B66FECE2-4196-4F4A-80E3-42F9AB2FA03A}" type="presParOf" srcId="{735B2B82-2E06-4F26-9893-0CE8ABAF6407}" destId="{070A62FC-4BFC-414E-8F43-89DEA957DAB4}" srcOrd="5" destOrd="0" presId="urn:microsoft.com/office/officeart/2005/8/layout/chevron1"/>
    <dgm:cxn modelId="{E06BACC7-1704-4AC8-AA88-1ADC50E745C2}" type="presParOf" srcId="{735B2B82-2E06-4F26-9893-0CE8ABAF6407}" destId="{1972631C-70D2-4F88-AE32-A1D6A1065D23}" srcOrd="6" destOrd="0" presId="urn:microsoft.com/office/officeart/2005/8/layout/chevron1"/>
    <dgm:cxn modelId="{0BA98DF3-096B-4F71-8712-6ECA4CA22BE8}" type="presParOf" srcId="{735B2B82-2E06-4F26-9893-0CE8ABAF6407}" destId="{6F3F932B-5E9C-4A94-8411-C6F65E1076C5}" srcOrd="7" destOrd="0" presId="urn:microsoft.com/office/officeart/2005/8/layout/chevron1"/>
    <dgm:cxn modelId="{8A719C12-AEBB-45F0-A43A-F9AF97AFA644}" type="presParOf" srcId="{735B2B82-2E06-4F26-9893-0CE8ABAF6407}" destId="{DADDE00F-9766-4B6A-8516-1F271B2DFB5F}" srcOrd="8" destOrd="0" presId="urn:microsoft.com/office/officeart/2005/8/layout/chevron1"/>
    <dgm:cxn modelId="{F2A6880D-AE16-4C74-9831-A17DF110CCD4}" type="presParOf" srcId="{735B2B82-2E06-4F26-9893-0CE8ABAF6407}" destId="{949A94DD-86C1-4035-A3B3-796595055968}" srcOrd="9" destOrd="0" presId="urn:microsoft.com/office/officeart/2005/8/layout/chevron1"/>
    <dgm:cxn modelId="{3F3F700F-E739-4D93-A7CF-FCE7B4D674CA}" type="presParOf" srcId="{735B2B82-2E06-4F26-9893-0CE8ABAF6407}" destId="{266DCC5E-CFB7-408C-9809-1CB4F04926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Calibri" panose="020F0502020204030204" pitchFamily="34" charset="0"/>
            </a:rPr>
            <a:t>Add Devices &amp; Configuration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Person Management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Zone Management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Rule Management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Application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Others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4BE3-2AF8-46D9-985E-2599E11C2CAF}">
      <dsp:nvSpPr>
        <dsp:cNvPr id="0" name=""/>
        <dsp:cNvSpPr/>
      </dsp:nvSpPr>
      <dsp:spPr>
        <a:xfrm>
          <a:off x="5497" y="0"/>
          <a:ext cx="2045240" cy="448463"/>
        </a:xfrm>
        <a:prstGeom prst="chevron">
          <a:avLst/>
        </a:prstGeom>
        <a:solidFill>
          <a:srgbClr val="5E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</a:rPr>
            <a:t>Добавление устройств и конфигурация</a:t>
          </a:r>
          <a:endParaRPr lang="zh-CN" altLang="en-US" sz="1400" b="1" kern="1200" dirty="0">
            <a:latin typeface="Calibri" panose="020F0502020204030204" pitchFamily="34" charset="0"/>
          </a:endParaRPr>
        </a:p>
      </dsp:txBody>
      <dsp:txXfrm>
        <a:off x="229729" y="0"/>
        <a:ext cx="1596777" cy="448463"/>
      </dsp:txXfrm>
    </dsp:sp>
    <dsp:sp modelId="{54FD5B26-503C-45F3-B4FA-BD07788FCEE7}">
      <dsp:nvSpPr>
        <dsp:cNvPr id="0" name=""/>
        <dsp:cNvSpPr/>
      </dsp:nvSpPr>
      <dsp:spPr>
        <a:xfrm>
          <a:off x="1846214" y="0"/>
          <a:ext cx="2045240" cy="44846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персоналом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2070446" y="0"/>
        <a:ext cx="1596777" cy="448463"/>
      </dsp:txXfrm>
    </dsp:sp>
    <dsp:sp modelId="{1CF61BE6-1351-40D1-96FF-6D9291E7DD20}">
      <dsp:nvSpPr>
        <dsp:cNvPr id="0" name=""/>
        <dsp:cNvSpPr/>
      </dsp:nvSpPr>
      <dsp:spPr>
        <a:xfrm>
          <a:off x="3686931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зоной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3911163" y="0"/>
        <a:ext cx="1596777" cy="448463"/>
      </dsp:txXfrm>
    </dsp:sp>
    <dsp:sp modelId="{1972631C-70D2-4F88-AE32-A1D6A1065D23}">
      <dsp:nvSpPr>
        <dsp:cNvPr id="0" name=""/>
        <dsp:cNvSpPr/>
      </dsp:nvSpPr>
      <dsp:spPr>
        <a:xfrm>
          <a:off x="5527647" y="0"/>
          <a:ext cx="2045240" cy="448463"/>
        </a:xfrm>
        <a:prstGeom prst="chevron">
          <a:avLst/>
        </a:prstGeom>
        <a:solidFill>
          <a:srgbClr val="5DAE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  <a:sym typeface="Segoe UI" panose="020B0502040204020203" pitchFamily="34" charset="0"/>
            </a:rPr>
            <a:t>Управление правилами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5751879" y="0"/>
        <a:ext cx="1596777" cy="448463"/>
      </dsp:txXfrm>
    </dsp:sp>
    <dsp:sp modelId="{DADDE00F-9766-4B6A-8516-1F271B2DFB5F}">
      <dsp:nvSpPr>
        <dsp:cNvPr id="0" name=""/>
        <dsp:cNvSpPr/>
      </dsp:nvSpPr>
      <dsp:spPr>
        <a:xfrm>
          <a:off x="7368364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Приложение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7592596" y="0"/>
        <a:ext cx="1596777" cy="448463"/>
      </dsp:txXfrm>
    </dsp:sp>
    <dsp:sp modelId="{266DCC5E-CFB7-408C-9809-1CB4F0492655}">
      <dsp:nvSpPr>
        <dsp:cNvPr id="0" name=""/>
        <dsp:cNvSpPr/>
      </dsp:nvSpPr>
      <dsp:spPr>
        <a:xfrm>
          <a:off x="9209081" y="0"/>
          <a:ext cx="2045240" cy="448463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kern="1200" dirty="0">
              <a:latin typeface="Calibri" panose="020F0502020204030204" pitchFamily="34" charset="0"/>
              <a:ea typeface="Cambria" panose="02040503050406030204" pitchFamily="18" charset="0"/>
            </a:rPr>
            <a:t>Другие</a:t>
          </a:r>
          <a:endParaRPr lang="zh-CN" altLang="en-US" sz="1400" b="0" kern="1200" dirty="0">
            <a:latin typeface="Calibri" panose="020F0502020204030204" pitchFamily="34" charset="0"/>
          </a:endParaRPr>
        </a:p>
      </dsp:txBody>
      <dsp:txXfrm>
        <a:off x="9433313" y="0"/>
        <a:ext cx="1596777" cy="448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0EC5B-074A-493B-99FA-2BBD45BDEBAB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7EC5F-6B89-40EE-86B0-54AA91141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9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54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85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63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7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22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92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957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096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159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5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479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04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73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93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12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76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58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795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644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26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16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如果通过模板导入的人员信息，表格里面已经包括所属人员组，所属门禁权限组信息。 到此为止，认为配置结束。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47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45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47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一代以卡为核心，二代以门为核心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一代密码解锁：刷卡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                 </a:t>
            </a:r>
            <a:endParaRPr lang="en-US" altLang="zh-CN" sz="9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二代解锁：用户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ID+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每个卡一个密码，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个卡就会有</a:t>
            </a:r>
            <a:r>
              <a:rPr lang="en-US" altLang="zh-CN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1000</a:t>
            </a: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个密码，可以重复            二代密码和卡不是强绑定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支持最高权限密码（平台没支持）                           二代不支持最高权限密码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假日模式不可对人区别对待，统一规则              二代可以对人区别对待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门禁离线后的报警     一代（门禁控制器）不可选门，必须同开同关        二代可以选门</a:t>
            </a: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5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5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92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11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5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4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Homeowner Information: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和人员所属的房间号保持一致。配置后门禁模块刷开开门记录和可视对讲模块呼叫记录显示房间号；门禁授权时支持授权房间对应的单元门口机通行权限。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ea typeface="Cambria" panose="02040503050406030204" pitchFamily="18" charset="0"/>
              </a:rPr>
              <a:t>Identification Information: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为人员设置开门密码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此处的开门密码只对一代门禁控制器有效。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组合开门密码，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发放卡片或者指纹信息，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以及生效时间段，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用于开门。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每个人员最多支持发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张卡。支持手动输入卡号发卡和读卡设备发卡。卡号长度支持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位，如果输入卡号位数不足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位（仅二代门禁支持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位卡号），平台默认补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使达到位数要求。例如输入卡号为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00008004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。如果输入卡号为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，平台处理为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0000001000056821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可设置卡片为胁迫卡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AC1ED-0807-400C-B49C-7D48960655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0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#Revision Rec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Revision Record</a:t>
            </a:r>
            <a:endParaRPr lang="en-US" dirty="0"/>
          </a:p>
        </p:txBody>
      </p:sp>
      <p:sp>
        <p:nvSpPr>
          <p:cNvPr id="5" name="文本占位符 7"/>
          <p:cNvSpPr>
            <a:spLocks noGrp="1"/>
          </p:cNvSpPr>
          <p:nvPr>
            <p:ph type="body" sz="quarter" idx="17" hasCustomPrompt="1"/>
          </p:nvPr>
        </p:nvSpPr>
        <p:spPr>
          <a:xfrm>
            <a:off x="1271464" y="2132856"/>
            <a:ext cx="2268178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Course Code</a:t>
            </a:r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8" hasCustomPrompt="1"/>
          </p:nvPr>
        </p:nvSpPr>
        <p:spPr>
          <a:xfrm>
            <a:off x="4200276" y="2132856"/>
            <a:ext cx="1582506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Category</a:t>
            </a:r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9" hasCustomPrompt="1"/>
          </p:nvPr>
        </p:nvSpPr>
        <p:spPr>
          <a:xfrm>
            <a:off x="6443416" y="2132856"/>
            <a:ext cx="2160302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X.X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20" hasCustomPrompt="1"/>
          </p:nvPr>
        </p:nvSpPr>
        <p:spPr>
          <a:xfrm>
            <a:off x="9264352" y="2132856"/>
            <a:ext cx="1763998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X.X</a:t>
            </a:r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235460" y="3644192"/>
            <a:ext cx="2340186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Author/ID</a:t>
            </a:r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4199740" y="3644193"/>
            <a:ext cx="1620118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2015.01.25</a:t>
            </a:r>
            <a:endParaRPr lang="zh-CN" altLang="en-US" dirty="0"/>
          </a:p>
        </p:txBody>
      </p:sp>
      <p:sp>
        <p:nvSpPr>
          <p:cNvPr id="11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6443952" y="3644193"/>
            <a:ext cx="2196306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Reviewer/ID</a:t>
            </a:r>
          </a:p>
        </p:txBody>
      </p:sp>
      <p:sp>
        <p:nvSpPr>
          <p:cNvPr id="12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4352" y="3644192"/>
            <a:ext cx="1727994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Type</a:t>
            </a:r>
            <a:endParaRPr lang="zh-CN" altLang="en-US" dirty="0"/>
          </a:p>
        </p:txBody>
      </p:sp>
      <p:graphicFrame>
        <p:nvGraphicFramePr>
          <p:cNvPr id="13" name="Group 3"/>
          <p:cNvGraphicFramePr>
            <a:graphicFrameLocks noGrp="1"/>
          </p:cNvGraphicFramePr>
          <p:nvPr userDrawn="1"/>
        </p:nvGraphicFramePr>
        <p:xfrm>
          <a:off x="869951" y="1556792"/>
          <a:ext cx="10441517" cy="1082824"/>
        </p:xfrm>
        <a:graphic>
          <a:graphicData uri="http://schemas.openxmlformats.org/drawingml/2006/table">
            <a:tbl>
              <a:tblPr/>
              <a:tblGrid>
                <a:gridCol w="305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7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1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Course Code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Category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Category Version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Course Version</a:t>
                      </a: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roup 21"/>
          <p:cNvGraphicFramePr>
            <a:graphicFrameLocks noGrp="1"/>
          </p:cNvGraphicFramePr>
          <p:nvPr userDrawn="1"/>
        </p:nvGraphicFramePr>
        <p:xfrm>
          <a:off x="869951" y="3079204"/>
          <a:ext cx="10441517" cy="3038475"/>
        </p:xfrm>
        <a:graphic>
          <a:graphicData uri="http://schemas.openxmlformats.org/drawingml/2006/table">
            <a:tbl>
              <a:tblPr/>
              <a:tblGrid>
                <a:gridCol w="3078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5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Author/ID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Date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Reviewer/ID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zh-CN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Update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734" y="1150204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8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#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882A0066-DEDC-7243-B000-AF3B5E83C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1407973"/>
            <a:ext cx="9744000" cy="8617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Title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B3D1555D-1C44-274C-91FD-94D882065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07145"/>
            <a:ext cx="97440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2000" kern="1200" spc="200" dirty="0" smtClean="0">
                <a:solidFill>
                  <a:srgbClr val="CD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Sub Title</a:t>
            </a:r>
            <a:endParaRPr kumimoji="1" lang="zh-CN" altLang="en-US" dirty="0"/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id="{C8DA5337-CF27-554F-9D48-F5769438E7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9831" y="5839491"/>
            <a:ext cx="9744000" cy="3447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1600" kern="1200" spc="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Name</a:t>
            </a:r>
            <a:endParaRPr kumimoji="1" lang="zh-CN" altLang="en-US" dirty="0"/>
          </a:p>
        </p:txBody>
      </p:sp>
      <p:sp>
        <p:nvSpPr>
          <p:cNvPr id="19" name="图片占位符 17">
            <a:extLst>
              <a:ext uri="{FF2B5EF4-FFF2-40B4-BE49-F238E27FC236}">
                <a16:creationId xmlns:a16="http://schemas.microsoft.com/office/drawing/2014/main" id="{2B0B95BB-B775-3E41-A376-5FA313A3C7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" y="3086100"/>
            <a:ext cx="10972800" cy="2236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1" lang="zh-CN" altLang="en-US" sz="1333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kumimoji="1" lang="en-US" altLang="zh-CN" dirty="0"/>
              <a:t>Insert a picture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10DDD62-62CE-4944-AA12-51639D094C0D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r="269"/>
          <a:stretch/>
        </p:blipFill>
        <p:spPr>
          <a:xfrm>
            <a:off x="1219200" y="5322188"/>
            <a:ext cx="10972800" cy="182400"/>
          </a:xfrm>
          <a:prstGeom prst="rect">
            <a:avLst/>
          </a:prstGeom>
          <a:ln>
            <a:noFill/>
          </a:ln>
        </p:spPr>
      </p:pic>
      <p:sp>
        <p:nvSpPr>
          <p:cNvPr id="52" name="文本占位符 10">
            <a:extLst>
              <a:ext uri="{FF2B5EF4-FFF2-40B4-BE49-F238E27FC236}">
                <a16:creationId xmlns:a16="http://schemas.microsoft.com/office/drawing/2014/main" id="{67E3FB58-8C78-3E48-AB24-936A16C6B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773" y="6126554"/>
            <a:ext cx="9744000" cy="3447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1600" kern="1200" spc="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Time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74ECDF-A3F5-834C-BA77-8923F0F9C9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2985" y="463782"/>
            <a:ext cx="1920000" cy="5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#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0" y="-21902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" y="-21902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0" y="1416392"/>
            <a:ext cx="12204000" cy="96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67240" y="458231"/>
            <a:ext cx="27768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CONTENT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#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0" hasCustomPrompt="1"/>
          </p:nvPr>
        </p:nvSpPr>
        <p:spPr>
          <a:xfrm>
            <a:off x="849313" y="1558977"/>
            <a:ext cx="10504487" cy="4617986"/>
          </a:xfrm>
          <a:noFill/>
        </p:spPr>
        <p:txBody>
          <a:bodyPr/>
          <a:lstStyle/>
          <a:p>
            <a:pPr lvl="0"/>
            <a:r>
              <a:rPr lang="en-US" altLang="zh-CN" dirty="0"/>
              <a:t>Text1</a:t>
            </a:r>
            <a:endParaRPr lang="zh-CN" altLang="en-US" dirty="0"/>
          </a:p>
          <a:p>
            <a:pPr lvl="1"/>
            <a:r>
              <a:rPr lang="en-US" altLang="zh-CN" dirty="0"/>
              <a:t>Text2</a:t>
            </a:r>
            <a:endParaRPr lang="zh-CN" altLang="en-US" dirty="0"/>
          </a:p>
          <a:p>
            <a:pPr lvl="2"/>
            <a:r>
              <a:rPr lang="en-US" altLang="zh-CN" dirty="0"/>
              <a:t>Text3</a:t>
            </a:r>
            <a:endParaRPr lang="zh-CN" altLang="en-US" dirty="0"/>
          </a:p>
          <a:p>
            <a:pPr lvl="3"/>
            <a:r>
              <a:rPr lang="en-US" altLang="zh-CN" dirty="0"/>
              <a:t>Text4</a:t>
            </a:r>
            <a:endParaRPr lang="zh-CN" altLang="en-US" dirty="0"/>
          </a:p>
          <a:p>
            <a:pPr lvl="4"/>
            <a:r>
              <a:rPr lang="en-US" dirty="0"/>
              <a:t>Text5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734" y="1150204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0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#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734" y="1150204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61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#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4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#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700271" y="3050884"/>
            <a:ext cx="6791473" cy="75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58" tIns="39179" rIns="78358" bIns="3917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ADVANCE YOUR CAREER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" pitchFamily="34" charset="0"/>
              <a:ea typeface="张海山锐线体简" panose="02000000000000000000" pitchFamily="2" charset="-122"/>
              <a:cs typeface="Segoe UI" pitchFamily="34" charset="0"/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 rot="16200000" flipV="1">
            <a:off x="9403815" y="3371337"/>
            <a:ext cx="539611" cy="376582"/>
            <a:chOff x="2428585" y="1776549"/>
            <a:chExt cx="950920" cy="496388"/>
          </a:xfrm>
        </p:grpSpPr>
        <p:cxnSp>
          <p:nvCxnSpPr>
            <p:cNvPr id="14" name="直接连接符 13"/>
            <p:cNvCxnSpPr/>
            <p:nvPr userDrawn="1"/>
          </p:nvCxnSpPr>
          <p:spPr bwMode="auto">
            <a:xfrm>
              <a:off x="2428585" y="1794075"/>
              <a:ext cx="95092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/>
          </p:nvCxnSpPr>
          <p:spPr bwMode="auto">
            <a:xfrm>
              <a:off x="2445424" y="1776549"/>
              <a:ext cx="0" cy="4963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组合 15"/>
          <p:cNvGrpSpPr/>
          <p:nvPr userDrawn="1"/>
        </p:nvGrpSpPr>
        <p:grpSpPr>
          <a:xfrm rot="5400000" flipV="1">
            <a:off x="2248583" y="3110081"/>
            <a:ext cx="539611" cy="376582"/>
            <a:chOff x="2428585" y="1776549"/>
            <a:chExt cx="950920" cy="496388"/>
          </a:xfrm>
        </p:grpSpPr>
        <p:cxnSp>
          <p:nvCxnSpPr>
            <p:cNvPr id="17" name="直接连接符 16"/>
            <p:cNvCxnSpPr/>
            <p:nvPr userDrawn="1"/>
          </p:nvCxnSpPr>
          <p:spPr bwMode="auto">
            <a:xfrm>
              <a:off x="2428585" y="1794075"/>
              <a:ext cx="95092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接连接符 17"/>
            <p:cNvCxnSpPr/>
            <p:nvPr userDrawn="1"/>
          </p:nvCxnSpPr>
          <p:spPr bwMode="auto">
            <a:xfrm>
              <a:off x="2445424" y="1776549"/>
              <a:ext cx="0" cy="4963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173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43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78056" y="269823"/>
            <a:ext cx="9736311" cy="60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28" tIns="40064" rIns="80128" bIns="400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Main Title | Subtitle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838200" y="1558977"/>
            <a:ext cx="10515600" cy="4617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Text1</a:t>
            </a:r>
            <a:endParaRPr lang="zh-CN" altLang="en-US" dirty="0"/>
          </a:p>
          <a:p>
            <a:pPr lvl="1"/>
            <a:r>
              <a:rPr lang="en-US" altLang="zh-CN" dirty="0"/>
              <a:t>Text2</a:t>
            </a:r>
            <a:endParaRPr lang="zh-CN" altLang="en-US" dirty="0"/>
          </a:p>
          <a:p>
            <a:pPr lvl="2"/>
            <a:r>
              <a:rPr lang="en-US" altLang="zh-CN" dirty="0"/>
              <a:t>Text3</a:t>
            </a:r>
            <a:endParaRPr lang="zh-CN" altLang="en-US" dirty="0"/>
          </a:p>
          <a:p>
            <a:pPr lvl="3"/>
            <a:r>
              <a:rPr lang="en-US" altLang="zh-CN" dirty="0"/>
              <a:t>Text4</a:t>
            </a:r>
            <a:endParaRPr lang="zh-CN" altLang="en-US" dirty="0"/>
          </a:p>
          <a:p>
            <a:pPr lvl="4"/>
            <a:r>
              <a:rPr lang="en-US" dirty="0"/>
              <a:t>Text5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832816" y="640041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801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Copyright © 2020 Dahua Technologies Co., Ltd. All rights reserved. 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10652774" y="6400412"/>
            <a:ext cx="701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fld id="{38E46D91-1C25-4675-BA00-2F0CAD77B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8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801688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2pPr>
      <a:lvl3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3pPr>
      <a:lvl4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4pPr>
      <a:lvl5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5pPr>
      <a:lvl6pPr marL="4572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6pPr>
      <a:lvl7pPr marL="9144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7pPr>
      <a:lvl8pPr marL="13716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8pPr>
      <a:lvl9pPr marL="18288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9pPr>
    </p:titleStyle>
    <p:bodyStyle>
      <a:lvl1pPr marL="301625" indent="-301625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Clr>
          <a:srgbClr val="808080"/>
        </a:buClr>
        <a:buSzPct val="60000"/>
        <a:buFont typeface="Wingdings" pitchFamily="2" charset="2"/>
        <a:buChar char="l"/>
        <a:defRPr sz="18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1pPr>
      <a:lvl2pPr marL="654050" indent="-252413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p"/>
        <a:defRPr sz="16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2pPr>
      <a:lvl3pPr marL="1003300" indent="-201613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SzPct val="50000"/>
        <a:buFont typeface="Wingdings" pitchFamily="2" charset="2"/>
        <a:buChar char="n"/>
        <a:defRPr sz="14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3pPr>
      <a:lvl4pPr marL="1400175" indent="-198438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Char char="–"/>
        <a:defRPr sz="12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4pPr>
      <a:lvl5pPr marL="1801813" indent="-201613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2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5pPr>
      <a:lvl6pPr marL="22590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6pPr>
      <a:lvl7pPr marL="27162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7pPr>
      <a:lvl8pPr marL="31734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8pPr>
      <a:lvl9pPr marL="36306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7.png"/><Relationship Id="rId9" Type="http://schemas.microsoft.com/office/2007/relationships/diagramDrawing" Target="../diagrams/drawing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18.png"/><Relationship Id="rId7" Type="http://schemas.openxmlformats.org/officeDocument/2006/relationships/diagramData" Target="../diagrams/data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microsoft.com/office/2007/relationships/diagramDrawing" Target="../diagrams/drawing9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19.png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3.png"/><Relationship Id="rId9" Type="http://schemas.microsoft.com/office/2007/relationships/diagramDrawing" Target="../diagrams/drawing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31.png"/><Relationship Id="rId7" Type="http://schemas.openxmlformats.org/officeDocument/2006/relationships/diagramLayout" Target="../diagrams/layout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8.xml"/><Relationship Id="rId5" Type="http://schemas.openxmlformats.org/officeDocument/2006/relationships/image" Target="../media/image33.png"/><Relationship Id="rId10" Type="http://schemas.microsoft.com/office/2007/relationships/diagramDrawing" Target="../diagrams/drawing18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image" Target="../media/image31.png"/><Relationship Id="rId7" Type="http://schemas.openxmlformats.org/officeDocument/2006/relationships/diagramData" Target="../diagrams/data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microsoft.com/office/2007/relationships/diagramDrawing" Target="../diagrams/drawing19.xml"/><Relationship Id="rId5" Type="http://schemas.openxmlformats.org/officeDocument/2006/relationships/image" Target="../media/image34.png"/><Relationship Id="rId10" Type="http://schemas.openxmlformats.org/officeDocument/2006/relationships/diagramColors" Target="../diagrams/colors19.xml"/><Relationship Id="rId4" Type="http://schemas.openxmlformats.org/officeDocument/2006/relationships/image" Target="../media/image33.png"/><Relationship Id="rId9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1.xml"/><Relationship Id="rId5" Type="http://schemas.openxmlformats.org/officeDocument/2006/relationships/image" Target="../media/image39.png"/><Relationship Id="rId10" Type="http://schemas.microsoft.com/office/2007/relationships/diagramDrawing" Target="../diagrams/drawing21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2.xml"/><Relationship Id="rId5" Type="http://schemas.openxmlformats.org/officeDocument/2006/relationships/image" Target="../media/image39.png"/><Relationship Id="rId10" Type="http://schemas.microsoft.com/office/2007/relationships/diagramDrawing" Target="../diagrams/drawing22.xml"/><Relationship Id="rId4" Type="http://schemas.openxmlformats.org/officeDocument/2006/relationships/image" Target="../media/image40.png"/><Relationship Id="rId9" Type="http://schemas.openxmlformats.org/officeDocument/2006/relationships/diagramColors" Target="../diagrams/colors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3" Type="http://schemas.openxmlformats.org/officeDocument/2006/relationships/image" Target="../media/image31.png"/><Relationship Id="rId7" Type="http://schemas.openxmlformats.org/officeDocument/2006/relationships/diagramLayout" Target="../diagrams/layout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3.xml"/><Relationship Id="rId5" Type="http://schemas.openxmlformats.org/officeDocument/2006/relationships/image" Target="../media/image33.png"/><Relationship Id="rId10" Type="http://schemas.microsoft.com/office/2007/relationships/diagramDrawing" Target="../diagrams/drawing23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4.xml"/><Relationship Id="rId5" Type="http://schemas.openxmlformats.org/officeDocument/2006/relationships/image" Target="../media/image21.png"/><Relationship Id="rId10" Type="http://schemas.microsoft.com/office/2007/relationships/diagramDrawing" Target="../diagrams/drawing24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2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2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2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8.xml"/><Relationship Id="rId5" Type="http://schemas.openxmlformats.org/officeDocument/2006/relationships/diagramData" Target="../diagrams/data28.xml"/><Relationship Id="rId4" Type="http://schemas.openxmlformats.org/officeDocument/2006/relationships/image" Target="../media/image47.png"/><Relationship Id="rId9" Type="http://schemas.microsoft.com/office/2007/relationships/diagramDrawing" Target="../diagrams/drawing2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2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3" Type="http://schemas.openxmlformats.org/officeDocument/2006/relationships/image" Target="../media/image52.png"/><Relationship Id="rId7" Type="http://schemas.openxmlformats.org/officeDocument/2006/relationships/diagramLayout" Target="../diagrams/layout3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1.xml"/><Relationship Id="rId5" Type="http://schemas.openxmlformats.org/officeDocument/2006/relationships/image" Target="../media/image54.png"/><Relationship Id="rId10" Type="http://schemas.microsoft.com/office/2007/relationships/diagramDrawing" Target="../diagrams/drawing31.xml"/><Relationship Id="rId4" Type="http://schemas.openxmlformats.org/officeDocument/2006/relationships/image" Target="../media/image53.png"/><Relationship Id="rId9" Type="http://schemas.openxmlformats.org/officeDocument/2006/relationships/diagramColors" Target="../diagrams/colors3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55.png"/><Relationship Id="rId7" Type="http://schemas.openxmlformats.org/officeDocument/2006/relationships/diagramColors" Target="../diagrams/colors3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3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3" Type="http://schemas.openxmlformats.org/officeDocument/2006/relationships/image" Target="../media/image58.png"/><Relationship Id="rId7" Type="http://schemas.openxmlformats.org/officeDocument/2006/relationships/diagramQuickStyle" Target="../diagrams/quickStyl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4.xml"/><Relationship Id="rId5" Type="http://schemas.openxmlformats.org/officeDocument/2006/relationships/diagramData" Target="../diagrams/data34.xml"/><Relationship Id="rId4" Type="http://schemas.openxmlformats.org/officeDocument/2006/relationships/image" Target="../media/image59.png"/><Relationship Id="rId9" Type="http://schemas.microsoft.com/office/2007/relationships/diagramDrawing" Target="../diagrams/drawing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5.xml"/><Relationship Id="rId3" Type="http://schemas.openxmlformats.org/officeDocument/2006/relationships/image" Target="../media/image60.png"/><Relationship Id="rId7" Type="http://schemas.openxmlformats.org/officeDocument/2006/relationships/diagramQuickStyle" Target="../diagrams/quickStyle3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5.xml"/><Relationship Id="rId5" Type="http://schemas.openxmlformats.org/officeDocument/2006/relationships/diagramData" Target="../diagrams/data35.xml"/><Relationship Id="rId4" Type="http://schemas.openxmlformats.org/officeDocument/2006/relationships/image" Target="../media/image61.png"/><Relationship Id="rId9" Type="http://schemas.microsoft.com/office/2007/relationships/diagramDrawing" Target="../diagrams/drawing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3" Type="http://schemas.openxmlformats.org/officeDocument/2006/relationships/image" Target="../media/image62.png"/><Relationship Id="rId7" Type="http://schemas.openxmlformats.org/officeDocument/2006/relationships/diagramQuickStyle" Target="../diagrams/quickStyle3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6.xml"/><Relationship Id="rId5" Type="http://schemas.openxmlformats.org/officeDocument/2006/relationships/diagramData" Target="../diagrams/data36.xml"/><Relationship Id="rId4" Type="http://schemas.openxmlformats.org/officeDocument/2006/relationships/image" Target="../media/image63.png"/><Relationship Id="rId9" Type="http://schemas.microsoft.com/office/2007/relationships/diagramDrawing" Target="../diagrams/drawin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3" Type="http://schemas.openxmlformats.org/officeDocument/2006/relationships/image" Target="../media/image64.png"/><Relationship Id="rId7" Type="http://schemas.openxmlformats.org/officeDocument/2006/relationships/diagramQuickStyle" Target="../diagrams/quickStyle3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7.xml"/><Relationship Id="rId5" Type="http://schemas.openxmlformats.org/officeDocument/2006/relationships/diagramData" Target="../diagrams/data37.xml"/><Relationship Id="rId4" Type="http://schemas.openxmlformats.org/officeDocument/2006/relationships/image" Target="../media/image65.png"/><Relationship Id="rId9" Type="http://schemas.microsoft.com/office/2007/relationships/diagramDrawing" Target="../diagrams/drawing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73.png"/><Relationship Id="rId7" Type="http://schemas.openxmlformats.org/officeDocument/2006/relationships/diagramColors" Target="../diagrams/colors45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4" Type="http://schemas.openxmlformats.org/officeDocument/2006/relationships/diagramData" Target="../diagrams/data45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3" Type="http://schemas.openxmlformats.org/officeDocument/2006/relationships/image" Target="../media/image75.png"/><Relationship Id="rId7" Type="http://schemas.openxmlformats.org/officeDocument/2006/relationships/diagramColors" Target="../diagrams/colors4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7.xml"/><Relationship Id="rId3" Type="http://schemas.openxmlformats.org/officeDocument/2006/relationships/image" Target="../media/image76.png"/><Relationship Id="rId7" Type="http://schemas.openxmlformats.org/officeDocument/2006/relationships/diagramQuickStyle" Target="../diagrams/quickStyle47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7.xml"/><Relationship Id="rId5" Type="http://schemas.openxmlformats.org/officeDocument/2006/relationships/diagramData" Target="../diagrams/data47.xml"/><Relationship Id="rId4" Type="http://schemas.openxmlformats.org/officeDocument/2006/relationships/image" Target="../media/image77.png"/><Relationship Id="rId9" Type="http://schemas.microsoft.com/office/2007/relationships/diagramDrawing" Target="../diagrams/drawing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9.xml"/><Relationship Id="rId3" Type="http://schemas.openxmlformats.org/officeDocument/2006/relationships/image" Target="../media/image79.png"/><Relationship Id="rId7" Type="http://schemas.openxmlformats.org/officeDocument/2006/relationships/diagramLayout" Target="../diagrams/layout4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9.xml"/><Relationship Id="rId5" Type="http://schemas.openxmlformats.org/officeDocument/2006/relationships/image" Target="../media/image81.png"/><Relationship Id="rId10" Type="http://schemas.microsoft.com/office/2007/relationships/diagramDrawing" Target="../diagrams/drawing49.xml"/><Relationship Id="rId4" Type="http://schemas.openxmlformats.org/officeDocument/2006/relationships/image" Target="../media/image80.png"/><Relationship Id="rId9" Type="http://schemas.openxmlformats.org/officeDocument/2006/relationships/diagramColors" Target="../diagrams/colors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1.xml"/><Relationship Id="rId3" Type="http://schemas.openxmlformats.org/officeDocument/2006/relationships/image" Target="../media/image83.png"/><Relationship Id="rId7" Type="http://schemas.openxmlformats.org/officeDocument/2006/relationships/diagramQuickStyle" Target="../diagrams/quickStyle5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1.xml"/><Relationship Id="rId5" Type="http://schemas.openxmlformats.org/officeDocument/2006/relationships/diagramData" Target="../diagrams/data51.xml"/><Relationship Id="rId4" Type="http://schemas.openxmlformats.org/officeDocument/2006/relationships/image" Target="../media/image84.png"/><Relationship Id="rId9" Type="http://schemas.microsoft.com/office/2007/relationships/diagramDrawing" Target="../diagrams/drawing5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2.xml"/><Relationship Id="rId3" Type="http://schemas.openxmlformats.org/officeDocument/2006/relationships/image" Target="../media/image85.png"/><Relationship Id="rId7" Type="http://schemas.openxmlformats.org/officeDocument/2006/relationships/diagramQuickStyle" Target="../diagrams/quickStyle5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2.xml"/><Relationship Id="rId5" Type="http://schemas.openxmlformats.org/officeDocument/2006/relationships/diagramData" Target="../diagrams/data52.xml"/><Relationship Id="rId4" Type="http://schemas.openxmlformats.org/officeDocument/2006/relationships/image" Target="../media/image86.png"/><Relationship Id="rId9" Type="http://schemas.microsoft.com/office/2007/relationships/diagramDrawing" Target="../diagrams/drawing5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3.xml"/><Relationship Id="rId3" Type="http://schemas.openxmlformats.org/officeDocument/2006/relationships/image" Target="../media/image87.png"/><Relationship Id="rId7" Type="http://schemas.openxmlformats.org/officeDocument/2006/relationships/diagramColors" Target="../diagrams/colors5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3.xml"/><Relationship Id="rId5" Type="http://schemas.openxmlformats.org/officeDocument/2006/relationships/diagramLayout" Target="../diagrams/layout53.xml"/><Relationship Id="rId4" Type="http://schemas.openxmlformats.org/officeDocument/2006/relationships/diagramData" Target="../diagrams/data53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4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5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4.xml"/><Relationship Id="rId5" Type="http://schemas.openxmlformats.org/officeDocument/2006/relationships/diagramLayout" Target="../diagrams/layout54.xml"/><Relationship Id="rId4" Type="http://schemas.openxmlformats.org/officeDocument/2006/relationships/diagramData" Target="../diagrams/data5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5.xml"/><Relationship Id="rId3" Type="http://schemas.openxmlformats.org/officeDocument/2006/relationships/image" Target="../media/image89.png"/><Relationship Id="rId7" Type="http://schemas.openxmlformats.org/officeDocument/2006/relationships/diagramLayout" Target="../diagrams/layout5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55.xml"/><Relationship Id="rId5" Type="http://schemas.openxmlformats.org/officeDocument/2006/relationships/image" Target="../media/image91.png"/><Relationship Id="rId10" Type="http://schemas.microsoft.com/office/2007/relationships/diagramDrawing" Target="../diagrams/drawing55.xml"/><Relationship Id="rId4" Type="http://schemas.openxmlformats.org/officeDocument/2006/relationships/image" Target="../media/image90.png"/><Relationship Id="rId9" Type="http://schemas.openxmlformats.org/officeDocument/2006/relationships/diagramColors" Target="../diagrams/colors5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6.xml"/><Relationship Id="rId3" Type="http://schemas.openxmlformats.org/officeDocument/2006/relationships/image" Target="../media/image92.png"/><Relationship Id="rId7" Type="http://schemas.openxmlformats.org/officeDocument/2006/relationships/diagramQuickStyle" Target="../diagrams/quickStyle5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6.xml"/><Relationship Id="rId5" Type="http://schemas.openxmlformats.org/officeDocument/2006/relationships/diagramData" Target="../diagrams/data56.xml"/><Relationship Id="rId4" Type="http://schemas.openxmlformats.org/officeDocument/2006/relationships/image" Target="../media/image91.png"/><Relationship Id="rId9" Type="http://schemas.microsoft.com/office/2007/relationships/diagramDrawing" Target="../diagrams/drawin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7.xml"/><Relationship Id="rId3" Type="http://schemas.openxmlformats.org/officeDocument/2006/relationships/image" Target="../media/image94.png"/><Relationship Id="rId7" Type="http://schemas.openxmlformats.org/officeDocument/2006/relationships/diagramLayout" Target="../diagrams/layout57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57.xml"/><Relationship Id="rId5" Type="http://schemas.openxmlformats.org/officeDocument/2006/relationships/image" Target="../media/image96.png"/><Relationship Id="rId10" Type="http://schemas.microsoft.com/office/2007/relationships/diagramDrawing" Target="../diagrams/drawing57.xml"/><Relationship Id="rId4" Type="http://schemas.openxmlformats.org/officeDocument/2006/relationships/image" Target="../media/image95.png"/><Relationship Id="rId9" Type="http://schemas.openxmlformats.org/officeDocument/2006/relationships/diagramColors" Target="../diagrams/colors5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8.xml"/><Relationship Id="rId3" Type="http://schemas.openxmlformats.org/officeDocument/2006/relationships/image" Target="../media/image97.png"/><Relationship Id="rId7" Type="http://schemas.openxmlformats.org/officeDocument/2006/relationships/diagramQuickStyle" Target="../diagrams/quickStyle5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8.xml"/><Relationship Id="rId5" Type="http://schemas.openxmlformats.org/officeDocument/2006/relationships/diagramData" Target="../diagrams/data58.xml"/><Relationship Id="rId4" Type="http://schemas.openxmlformats.org/officeDocument/2006/relationships/image" Target="../media/image98.png"/><Relationship Id="rId9" Type="http://schemas.microsoft.com/office/2007/relationships/diagramDrawing" Target="../diagrams/drawing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9.xml"/><Relationship Id="rId3" Type="http://schemas.openxmlformats.org/officeDocument/2006/relationships/image" Target="../media/image99.png"/><Relationship Id="rId7" Type="http://schemas.openxmlformats.org/officeDocument/2006/relationships/diagramQuickStyle" Target="../diagrams/quickStyle5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9.xml"/><Relationship Id="rId5" Type="http://schemas.openxmlformats.org/officeDocument/2006/relationships/diagramData" Target="../diagrams/data59.xml"/><Relationship Id="rId4" Type="http://schemas.openxmlformats.org/officeDocument/2006/relationships/image" Target="../media/image100.png"/><Relationship Id="rId9" Type="http://schemas.microsoft.com/office/2007/relationships/diagramDrawing" Target="../diagrams/drawing5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0.xml"/><Relationship Id="rId3" Type="http://schemas.openxmlformats.org/officeDocument/2006/relationships/image" Target="../media/image101.png"/><Relationship Id="rId7" Type="http://schemas.openxmlformats.org/officeDocument/2006/relationships/diagramQuickStyle" Target="../diagrams/quickStyle6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0.xml"/><Relationship Id="rId5" Type="http://schemas.openxmlformats.org/officeDocument/2006/relationships/diagramData" Target="../diagrams/data60.xml"/><Relationship Id="rId4" Type="http://schemas.openxmlformats.org/officeDocument/2006/relationships/image" Target="../media/image102.png"/><Relationship Id="rId9" Type="http://schemas.microsoft.com/office/2007/relationships/diagramDrawing" Target="../diagrams/drawing6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1.xml"/><Relationship Id="rId3" Type="http://schemas.openxmlformats.org/officeDocument/2006/relationships/image" Target="../media/image103.png"/><Relationship Id="rId7" Type="http://schemas.openxmlformats.org/officeDocument/2006/relationships/diagramQuickStyle" Target="../diagrams/quickStyle6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1.xml"/><Relationship Id="rId5" Type="http://schemas.openxmlformats.org/officeDocument/2006/relationships/diagramData" Target="../diagrams/data61.xml"/><Relationship Id="rId4" Type="http://schemas.openxmlformats.org/officeDocument/2006/relationships/image" Target="../media/image104.png"/><Relationship Id="rId9" Type="http://schemas.microsoft.com/office/2007/relationships/diagramDrawing" Target="../diagrams/drawing61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2.xml"/><Relationship Id="rId3" Type="http://schemas.openxmlformats.org/officeDocument/2006/relationships/image" Target="../media/image106.png"/><Relationship Id="rId7" Type="http://schemas.openxmlformats.org/officeDocument/2006/relationships/diagramColors" Target="../diagrams/colors62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2.xml"/><Relationship Id="rId5" Type="http://schemas.openxmlformats.org/officeDocument/2006/relationships/diagramLayout" Target="../diagrams/layout62.xml"/><Relationship Id="rId4" Type="http://schemas.openxmlformats.org/officeDocument/2006/relationships/diagramData" Target="../diagrams/data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3.xml"/><Relationship Id="rId7" Type="http://schemas.microsoft.com/office/2007/relationships/diagramDrawing" Target="../diagrams/drawing63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4" Type="http://schemas.openxmlformats.org/officeDocument/2006/relationships/diagramLayout" Target="../diagrams/layout63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4.xml"/><Relationship Id="rId3" Type="http://schemas.openxmlformats.org/officeDocument/2006/relationships/image" Target="../media/image109.png"/><Relationship Id="rId7" Type="http://schemas.openxmlformats.org/officeDocument/2006/relationships/diagramColors" Target="../diagrams/colors64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4.xml"/><Relationship Id="rId5" Type="http://schemas.openxmlformats.org/officeDocument/2006/relationships/diagramLayout" Target="../diagrams/layout64.xml"/><Relationship Id="rId4" Type="http://schemas.openxmlformats.org/officeDocument/2006/relationships/diagramData" Target="../diagrams/data6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0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79375" y="1196752"/>
          <a:ext cx="11161240" cy="22250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585095">
                  <a:extLst>
                    <a:ext uri="{9D8B030D-6E8A-4147-A177-3AD203B41FA5}">
                      <a16:colId xmlns:a16="http://schemas.microsoft.com/office/drawing/2014/main" val="3927230725"/>
                    </a:ext>
                  </a:extLst>
                </a:gridCol>
                <a:gridCol w="6369603">
                  <a:extLst>
                    <a:ext uri="{9D8B030D-6E8A-4147-A177-3AD203B41FA5}">
                      <a16:colId xmlns:a16="http://schemas.microsoft.com/office/drawing/2014/main" val="782800032"/>
                    </a:ext>
                  </a:extLst>
                </a:gridCol>
                <a:gridCol w="1603271">
                  <a:extLst>
                    <a:ext uri="{9D8B030D-6E8A-4147-A177-3AD203B41FA5}">
                      <a16:colId xmlns:a16="http://schemas.microsoft.com/office/drawing/2014/main" val="3634462558"/>
                    </a:ext>
                  </a:extLst>
                </a:gridCol>
                <a:gridCol w="1603271">
                  <a:extLst>
                    <a:ext uri="{9D8B030D-6E8A-4147-A177-3AD203B41FA5}">
                      <a16:colId xmlns:a16="http://schemas.microsoft.com/office/drawing/2014/main" val="961838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Version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Content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Data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CN" sz="1400" dirty="0"/>
                        <a:t>Reviser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56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V1.0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/>
                        <a:t>How to use Access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2022-11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Chaoran</a:t>
                      </a:r>
                      <a:r>
                        <a:rPr lang="en-US" altLang="zh-CN" sz="1400" dirty="0"/>
                        <a:t> Yan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753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V1.1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dirty="0"/>
                        <a:t>How to use Access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2023-6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Gaofeng</a:t>
                      </a:r>
                      <a:r>
                        <a:rPr lang="en-US" altLang="zh-CN" sz="1400" dirty="0"/>
                        <a:t> Shi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02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6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352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1215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8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37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148397"/>
            <a:ext cx="6796384" cy="3823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圆角矩形 17"/>
          <p:cNvSpPr/>
          <p:nvPr/>
        </p:nvSpPr>
        <p:spPr bwMode="auto">
          <a:xfrm>
            <a:off x="417290" y="4125037"/>
            <a:ext cx="307329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175100" y="386928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3042572" y="3709704"/>
            <a:ext cx="506387" cy="51957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流程图: 联系 26"/>
          <p:cNvSpPr/>
          <p:nvPr/>
        </p:nvSpPr>
        <p:spPr bwMode="auto">
          <a:xfrm>
            <a:off x="2800383" y="345395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Шаги:</a:t>
            </a:r>
          </a:p>
          <a:p>
            <a:pPr marL="342900" indent="-342900" algn="just">
              <a:buClrTx/>
              <a:buSzPct val="100000"/>
              <a:buFont typeface="Wingdings" pitchFamily="2" charset="2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«Конфигурация»</a:t>
            </a:r>
          </a:p>
          <a:p>
            <a:pPr marL="342900" indent="-342900" algn="just">
              <a:buClrTx/>
              <a:buSzPct val="100000"/>
              <a:buFont typeface="Wingdings" pitchFamily="2" charset="2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«Информация о человеке и транспортном средстве».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graphicFrame>
        <p:nvGraphicFramePr>
          <p:cNvPr id="14" name="图示 16">
            <a:extLst>
              <a:ext uri="{FF2B5EF4-FFF2-40B4-BE49-F238E27FC236}">
                <a16:creationId xmlns:a16="http://schemas.microsoft.com/office/drawing/2014/main" id="{33D5142E-33F3-4F8D-A24A-41E9C614E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01736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5A31CCD-87CE-427A-8EFE-C3F7B9B9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33500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2"/>
          <p:cNvSpPr>
            <a:spLocks noGrp="1"/>
          </p:cNvSpPr>
          <p:nvPr>
            <p:ph sz="quarter" idx="4294967295"/>
          </p:nvPr>
        </p:nvSpPr>
        <p:spPr>
          <a:xfrm>
            <a:off x="8295595" y="2395677"/>
            <a:ext cx="3331843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добавлению группы людей: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Нажмите «Список персонала»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Нажмите    , чтобы добавить группу людей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Назовите группу людей и нажмите «Выбрать роли» «Добавить», чтобы сохранить ее.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019" y="3209617"/>
            <a:ext cx="257175" cy="285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43381" b="36181"/>
          <a:stretch/>
        </p:blipFill>
        <p:spPr>
          <a:xfrm>
            <a:off x="387522" y="1899089"/>
            <a:ext cx="5723567" cy="362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352" y="2209585"/>
            <a:ext cx="3748935" cy="4179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圆角矩形 20"/>
          <p:cNvSpPr/>
          <p:nvPr/>
        </p:nvSpPr>
        <p:spPr bwMode="auto">
          <a:xfrm>
            <a:off x="348280" y="2411019"/>
            <a:ext cx="946366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06090" y="215526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1728176" y="2443743"/>
            <a:ext cx="309150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4" name="流程图: 联系 26"/>
          <p:cNvSpPr/>
          <p:nvPr/>
        </p:nvSpPr>
        <p:spPr bwMode="auto">
          <a:xfrm>
            <a:off x="1485986" y="218798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3194421" y="2519498"/>
            <a:ext cx="1251836" cy="387002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6" name="流程图: 联系 26"/>
          <p:cNvSpPr/>
          <p:nvPr/>
        </p:nvSpPr>
        <p:spPr bwMode="auto">
          <a:xfrm>
            <a:off x="2952231" y="226374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aphicFrame>
        <p:nvGraphicFramePr>
          <p:cNvPr id="14" name="图示 13"/>
          <p:cNvGraphicFramePr/>
          <p:nvPr/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1DC60498-1CAB-4E95-B0EB-6E9C73579B64}"/>
              </a:ext>
            </a:extLst>
          </p:cNvPr>
          <p:cNvSpPr txBox="1">
            <a:spLocks/>
          </p:cNvSpPr>
          <p:nvPr/>
        </p:nvSpPr>
        <p:spPr bwMode="auto">
          <a:xfrm>
            <a:off x="630456" y="422223"/>
            <a:ext cx="9736311" cy="60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28" tIns="40064" rIns="80128" bIns="40064" numCol="1" anchor="ctr" anchorCtr="0" compatLnSpc="1">
            <a:prstTxWarp prst="textNoShape">
              <a:avLst/>
            </a:prstTxWarp>
          </a:bodyPr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9pPr>
          </a:lstStyle>
          <a:p>
            <a:r>
              <a:rPr lang="ru-RU" kern="0"/>
              <a:t>Управление персоналом</a:t>
            </a:r>
            <a:endParaRPr lang="ru-KZ" kern="0" dirty="0"/>
          </a:p>
        </p:txBody>
      </p:sp>
    </p:spTree>
    <p:extLst>
      <p:ext uri="{BB962C8B-B14F-4D97-AF65-F5344CB8AC3E}">
        <p14:creationId xmlns:p14="http://schemas.microsoft.com/office/powerpoint/2010/main" val="185732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1825973"/>
            <a:ext cx="3514782" cy="441209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6 важных кнопок:</a:t>
            </a:r>
          </a:p>
          <a:p>
            <a:pPr marL="342900" indent="-342900" algn="just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Добавить: добавить человека вручную</a:t>
            </a:r>
          </a:p>
          <a:p>
            <a:pPr marL="342900" indent="-342900" algn="just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Импорт: Импортировать людей из файла; Импортировать людей с устройства; Импорт изображений людей</a:t>
            </a:r>
          </a:p>
          <a:p>
            <a:pPr marL="342900" indent="-342900" algn="just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Синхронизация человека в домене: добавление людей из Active Directory в DSS</a:t>
            </a:r>
          </a:p>
          <a:p>
            <a:pPr marL="342900" indent="-342900" algn="just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Пакетная выдача карточек: выдача карточек персоналу партиями.</a:t>
            </a:r>
          </a:p>
          <a:p>
            <a:pPr marL="342900" indent="-342900" algn="just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Включить дополнительную информацию: настроить имя столбца с информацией о персонале.</a:t>
            </a:r>
          </a:p>
          <a:p>
            <a:pPr marL="342900" indent="-342900" algn="just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Включить подгруппы: отображение информации о людях из подгруппы.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" y="2001355"/>
            <a:ext cx="7308103" cy="4111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842" y="3574823"/>
            <a:ext cx="1428750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923" y="3170175"/>
            <a:ext cx="2408016" cy="2304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圆角矩形 27"/>
          <p:cNvSpPr/>
          <p:nvPr/>
        </p:nvSpPr>
        <p:spPr bwMode="auto">
          <a:xfrm>
            <a:off x="3027865" y="2388475"/>
            <a:ext cx="407727" cy="19729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cxnSp>
        <p:nvCxnSpPr>
          <p:cNvPr id="29" name="直接箭头连接符 28"/>
          <p:cNvCxnSpPr>
            <a:stCxn id="28" idx="2"/>
            <a:endCxn id="24" idx="0"/>
          </p:cNvCxnSpPr>
          <p:nvPr/>
        </p:nvCxnSpPr>
        <p:spPr bwMode="auto">
          <a:xfrm flipH="1">
            <a:off x="2721217" y="2585765"/>
            <a:ext cx="510512" cy="989058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" name="圆角矩形 29"/>
          <p:cNvSpPr/>
          <p:nvPr/>
        </p:nvSpPr>
        <p:spPr bwMode="auto">
          <a:xfrm>
            <a:off x="2006842" y="3574823"/>
            <a:ext cx="1428750" cy="91440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1" name="圆角矩形 30"/>
          <p:cNvSpPr/>
          <p:nvPr/>
        </p:nvSpPr>
        <p:spPr bwMode="auto">
          <a:xfrm>
            <a:off x="1796191" y="2380430"/>
            <a:ext cx="418917" cy="205335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2" name="流程图: 联系 26"/>
          <p:cNvSpPr/>
          <p:nvPr/>
        </p:nvSpPr>
        <p:spPr bwMode="auto">
          <a:xfrm>
            <a:off x="1539407" y="2108209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流程图: 联系 26"/>
          <p:cNvSpPr/>
          <p:nvPr/>
        </p:nvSpPr>
        <p:spPr bwMode="auto">
          <a:xfrm>
            <a:off x="2741022" y="2123097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3823061" y="2377212"/>
            <a:ext cx="757167" cy="20855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5" name="流程图: 联系 26"/>
          <p:cNvSpPr/>
          <p:nvPr/>
        </p:nvSpPr>
        <p:spPr bwMode="auto">
          <a:xfrm>
            <a:off x="3548171" y="2114044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 bwMode="auto">
          <a:xfrm>
            <a:off x="5380872" y="2379098"/>
            <a:ext cx="614761" cy="206667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7" name="流程图: 联系 26"/>
          <p:cNvSpPr/>
          <p:nvPr/>
        </p:nvSpPr>
        <p:spPr bwMode="auto">
          <a:xfrm>
            <a:off x="5096929" y="2106877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6039595" y="2373531"/>
            <a:ext cx="614761" cy="212234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9" name="流程图: 联系 26"/>
          <p:cNvSpPr/>
          <p:nvPr/>
        </p:nvSpPr>
        <p:spPr bwMode="auto">
          <a:xfrm>
            <a:off x="6510952" y="2071856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40" name="直接箭头连接符 39"/>
          <p:cNvCxnSpPr>
            <a:stCxn id="36" idx="2"/>
            <a:endCxn id="27" idx="0"/>
          </p:cNvCxnSpPr>
          <p:nvPr/>
        </p:nvCxnSpPr>
        <p:spPr bwMode="auto">
          <a:xfrm>
            <a:off x="5688253" y="2585765"/>
            <a:ext cx="700678" cy="58441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1" name="圆角矩形 40"/>
          <p:cNvSpPr/>
          <p:nvPr/>
        </p:nvSpPr>
        <p:spPr bwMode="auto">
          <a:xfrm>
            <a:off x="5182657" y="3170175"/>
            <a:ext cx="2410282" cy="230414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pic>
        <p:nvPicPr>
          <p:cNvPr id="22" name="内容占位符 4"/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3611898" y="3730107"/>
            <a:ext cx="1393458" cy="603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圆角矩形 24"/>
          <p:cNvSpPr/>
          <p:nvPr/>
        </p:nvSpPr>
        <p:spPr bwMode="auto">
          <a:xfrm>
            <a:off x="4624190" y="2372255"/>
            <a:ext cx="407727" cy="19729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cxnSp>
        <p:nvCxnSpPr>
          <p:cNvPr id="26" name="直接箭头连接符 25"/>
          <p:cNvCxnSpPr>
            <a:stCxn id="25" idx="2"/>
            <a:endCxn id="42" idx="0"/>
          </p:cNvCxnSpPr>
          <p:nvPr/>
        </p:nvCxnSpPr>
        <p:spPr bwMode="auto">
          <a:xfrm flipH="1">
            <a:off x="4306651" y="2569545"/>
            <a:ext cx="521403" cy="115828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2" name="圆角矩形 41"/>
          <p:cNvSpPr/>
          <p:nvPr/>
        </p:nvSpPr>
        <p:spPr bwMode="auto">
          <a:xfrm>
            <a:off x="3611898" y="3727825"/>
            <a:ext cx="1389505" cy="34301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43" name="流程图: 联系 26"/>
          <p:cNvSpPr/>
          <p:nvPr/>
        </p:nvSpPr>
        <p:spPr bwMode="auto">
          <a:xfrm>
            <a:off x="4591275" y="2060671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aphicFrame>
        <p:nvGraphicFramePr>
          <p:cNvPr id="45" name="图示 16">
            <a:extLst>
              <a:ext uri="{FF2B5EF4-FFF2-40B4-BE49-F238E27FC236}">
                <a16:creationId xmlns:a16="http://schemas.microsoft.com/office/drawing/2014/main" id="{AC770848-21C6-4442-B631-DBC0FE8D16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7" name="Заголовок 4">
            <a:extLst>
              <a:ext uri="{FF2B5EF4-FFF2-40B4-BE49-F238E27FC236}">
                <a16:creationId xmlns:a16="http://schemas.microsoft.com/office/drawing/2014/main" id="{7C4386B6-81AD-422B-B1B3-E931AB91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50347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734"/>
            <a:ext cx="6546475" cy="3682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1875949"/>
            <a:ext cx="3857141" cy="4633492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Идентификационная информация: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1597834" y="2913280"/>
            <a:ext cx="2105033" cy="132374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345082" y="26370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242438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Add a person manually: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42" y="3089108"/>
            <a:ext cx="2984938" cy="2295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4" name="直接箭头连接符 13"/>
          <p:cNvCxnSpPr/>
          <p:nvPr/>
        </p:nvCxnSpPr>
        <p:spPr bwMode="auto">
          <a:xfrm flipV="1">
            <a:off x="3159659" y="3286408"/>
            <a:ext cx="694083" cy="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圆角矩形 14"/>
          <p:cNvSpPr/>
          <p:nvPr/>
        </p:nvSpPr>
        <p:spPr bwMode="auto">
          <a:xfrm>
            <a:off x="3853742" y="3087811"/>
            <a:ext cx="2984938" cy="229712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6" name="五角星 15"/>
          <p:cNvSpPr/>
          <p:nvPr/>
        </p:nvSpPr>
        <p:spPr bwMode="auto">
          <a:xfrm>
            <a:off x="7903309" y="2346734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18" name="图示 16">
            <a:extLst>
              <a:ext uri="{FF2B5EF4-FFF2-40B4-BE49-F238E27FC236}">
                <a16:creationId xmlns:a16="http://schemas.microsoft.com/office/drawing/2014/main" id="{5605CE3E-8235-4AB9-BC17-D86B655D9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Заголовок 4">
            <a:extLst>
              <a:ext uri="{FF2B5EF4-FFF2-40B4-BE49-F238E27FC236}">
                <a16:creationId xmlns:a16="http://schemas.microsoft.com/office/drawing/2014/main" id="{CA742518-70D8-4889-89F0-E0F2A618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78074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247"/>
            <a:ext cx="6546475" cy="3682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570674" y="2976653"/>
            <a:ext cx="2283068" cy="174925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317921" y="270040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242438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Add a person manually: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2712207" y="4119906"/>
            <a:ext cx="1026873" cy="361559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4200783" y="3982787"/>
            <a:ext cx="1683969" cy="743121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99CC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Customized personnel information column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9CCC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cxnSp>
        <p:nvCxnSpPr>
          <p:cNvPr id="16" name="直接箭头连接符 15"/>
          <p:cNvCxnSpPr/>
          <p:nvPr/>
        </p:nvCxnSpPr>
        <p:spPr bwMode="auto">
          <a:xfrm flipV="1">
            <a:off x="3506700" y="4327556"/>
            <a:ext cx="694083" cy="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" name="五角星 17"/>
          <p:cNvSpPr/>
          <p:nvPr/>
        </p:nvSpPr>
        <p:spPr bwMode="auto">
          <a:xfrm>
            <a:off x="7822193" y="3343935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452347BD-0064-4A10-BB40-DA4AE761534D}"/>
              </a:ext>
            </a:extLst>
          </p:cNvPr>
          <p:cNvSpPr txBox="1">
            <a:spLocks/>
          </p:cNvSpPr>
          <p:nvPr/>
        </p:nvSpPr>
        <p:spPr>
          <a:xfrm>
            <a:off x="8075325" y="1875949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3B50024B-81C4-4F30-A8A0-4FFF4A2D1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Заголовок 4">
            <a:extLst>
              <a:ext uri="{FF2B5EF4-FFF2-40B4-BE49-F238E27FC236}">
                <a16:creationId xmlns:a16="http://schemas.microsoft.com/office/drawing/2014/main" id="{6E00EFEA-0AF4-4BAE-96B8-0771F9A5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10007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7" y="2346247"/>
            <a:ext cx="6552548" cy="368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561621" y="3184882"/>
            <a:ext cx="1652359" cy="11698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303026" y="295607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242438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Add a person manually: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2AB4401-D65E-4C3C-88C5-9691EC7DF103}"/>
              </a:ext>
            </a:extLst>
          </p:cNvPr>
          <p:cNvSpPr txBox="1">
            <a:spLocks/>
          </p:cNvSpPr>
          <p:nvPr/>
        </p:nvSpPr>
        <p:spPr>
          <a:xfrm>
            <a:off x="8114169" y="1872618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sp>
        <p:nvSpPr>
          <p:cNvPr id="12" name="五角星 17">
            <a:extLst>
              <a:ext uri="{FF2B5EF4-FFF2-40B4-BE49-F238E27FC236}">
                <a16:creationId xmlns:a16="http://schemas.microsoft.com/office/drawing/2014/main" id="{C796A0CF-D4EE-4869-A53E-E9D2B97BEDFE}"/>
              </a:ext>
            </a:extLst>
          </p:cNvPr>
          <p:cNvSpPr/>
          <p:nvPr/>
        </p:nvSpPr>
        <p:spPr bwMode="auto">
          <a:xfrm>
            <a:off x="7822193" y="3684734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13" name="图示 16">
            <a:extLst>
              <a:ext uri="{FF2B5EF4-FFF2-40B4-BE49-F238E27FC236}">
                <a16:creationId xmlns:a16="http://schemas.microsoft.com/office/drawing/2014/main" id="{C6000013-2C9E-4DE1-883F-4C9347A9DE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545D52AE-6E58-432E-95E9-FD7B5C3F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777563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247"/>
            <a:ext cx="6546475" cy="3682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552567" y="3393113"/>
            <a:ext cx="2295156" cy="158629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293972" y="316430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242438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Add a person manually: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9808BB2A-7CC9-47DA-B823-D80A03EF57D3}"/>
              </a:ext>
            </a:extLst>
          </p:cNvPr>
          <p:cNvSpPr txBox="1">
            <a:spLocks/>
          </p:cNvSpPr>
          <p:nvPr/>
        </p:nvSpPr>
        <p:spPr>
          <a:xfrm>
            <a:off x="8114169" y="1872618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sp>
        <p:nvSpPr>
          <p:cNvPr id="12" name="五角星 17">
            <a:extLst>
              <a:ext uri="{FF2B5EF4-FFF2-40B4-BE49-F238E27FC236}">
                <a16:creationId xmlns:a16="http://schemas.microsoft.com/office/drawing/2014/main" id="{F2A9F742-1CB2-44AA-83F9-1C6B84F6A886}"/>
              </a:ext>
            </a:extLst>
          </p:cNvPr>
          <p:cNvSpPr/>
          <p:nvPr/>
        </p:nvSpPr>
        <p:spPr bwMode="auto">
          <a:xfrm>
            <a:off x="7822193" y="4016131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13" name="图示 16">
            <a:extLst>
              <a:ext uri="{FF2B5EF4-FFF2-40B4-BE49-F238E27FC236}">
                <a16:creationId xmlns:a16="http://schemas.microsoft.com/office/drawing/2014/main" id="{E0F56715-F536-46FF-88F5-122F7DFFD4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4EF6999F-6605-41A6-A58A-46BB43F8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443579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8"/>
            <a:ext cx="6549132" cy="3684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543514" y="3800520"/>
            <a:ext cx="2249888" cy="119699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284919" y="357171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242438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Add a person manually: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五角星 17"/>
          <p:cNvSpPr/>
          <p:nvPr/>
        </p:nvSpPr>
        <p:spPr bwMode="auto">
          <a:xfrm>
            <a:off x="7903309" y="4417664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C47ED62B-E207-4F05-8DFB-9CB45DED8FC1}"/>
              </a:ext>
            </a:extLst>
          </p:cNvPr>
          <p:cNvSpPr txBox="1">
            <a:spLocks/>
          </p:cNvSpPr>
          <p:nvPr/>
        </p:nvSpPr>
        <p:spPr>
          <a:xfrm>
            <a:off x="8114169" y="1872618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solidFill>
                  <a:srgbClr val="FF0000"/>
                </a:solidFill>
                <a:ea typeface="Cambria" panose="02040503050406030204" pitchFamily="18" charset="0"/>
              </a:rPr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graphicFrame>
        <p:nvGraphicFramePr>
          <p:cNvPr id="12" name="图示 16">
            <a:extLst>
              <a:ext uri="{FF2B5EF4-FFF2-40B4-BE49-F238E27FC236}">
                <a16:creationId xmlns:a16="http://schemas.microsoft.com/office/drawing/2014/main" id="{5E23877C-BECD-4770-9E7B-EEFEB0487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931F1ACF-C881-4BE5-BE6C-E52473E6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44145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247"/>
            <a:ext cx="6552548" cy="368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606887" y="2865353"/>
            <a:ext cx="4241651" cy="144409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348293" y="263654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1069374" y="1783637"/>
            <a:ext cx="1241749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Вручную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五角星 12"/>
          <p:cNvSpPr/>
          <p:nvPr/>
        </p:nvSpPr>
        <p:spPr bwMode="auto">
          <a:xfrm>
            <a:off x="7903309" y="5163260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E7CF7104-A0E6-40CC-BC55-9C5EE601AEC4}"/>
              </a:ext>
            </a:extLst>
          </p:cNvPr>
          <p:cNvSpPr txBox="1">
            <a:spLocks/>
          </p:cNvSpPr>
          <p:nvPr/>
        </p:nvSpPr>
        <p:spPr>
          <a:xfrm>
            <a:off x="8114169" y="1872618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600" dirty="0"/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solidFill>
                  <a:srgbClr val="FF0000"/>
                </a:solidFill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graphicFrame>
        <p:nvGraphicFramePr>
          <p:cNvPr id="14" name="图示 16">
            <a:extLst>
              <a:ext uri="{FF2B5EF4-FFF2-40B4-BE49-F238E27FC236}">
                <a16:creationId xmlns:a16="http://schemas.microsoft.com/office/drawing/2014/main" id="{A2D00D38-1534-40CA-8DC0-4D34F548C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1A8D792A-1FF4-4C4D-AA84-399FF624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07004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7" y="2346247"/>
            <a:ext cx="6552548" cy="3684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588781" y="3809573"/>
            <a:ext cx="1226847" cy="816930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330186" y="358076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1065364" y="1783637"/>
            <a:ext cx="1249765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Вручную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AFD1BA0-6B8F-4F39-8755-7EE5520A49F4}"/>
              </a:ext>
            </a:extLst>
          </p:cNvPr>
          <p:cNvSpPr txBox="1">
            <a:spLocks/>
          </p:cNvSpPr>
          <p:nvPr/>
        </p:nvSpPr>
        <p:spPr>
          <a:xfrm>
            <a:off x="8114169" y="1872618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600" dirty="0"/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sp>
        <p:nvSpPr>
          <p:cNvPr id="12" name="五角星 12">
            <a:extLst>
              <a:ext uri="{FF2B5EF4-FFF2-40B4-BE49-F238E27FC236}">
                <a16:creationId xmlns:a16="http://schemas.microsoft.com/office/drawing/2014/main" id="{D80FCE57-92D3-4873-A81A-AEB411CD74B6}"/>
              </a:ext>
            </a:extLst>
          </p:cNvPr>
          <p:cNvSpPr/>
          <p:nvPr/>
        </p:nvSpPr>
        <p:spPr bwMode="auto">
          <a:xfrm>
            <a:off x="7903309" y="5475825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13" name="图示 16">
            <a:extLst>
              <a:ext uri="{FF2B5EF4-FFF2-40B4-BE49-F238E27FC236}">
                <a16:creationId xmlns:a16="http://schemas.microsoft.com/office/drawing/2014/main" id="{C64A660C-773C-42E7-BF94-FB236A14D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747B0CE7-35D9-4212-9D59-7923DCED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37503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1219200" y="1407973"/>
            <a:ext cx="9744000" cy="703591"/>
          </a:xfrm>
        </p:spPr>
        <p:txBody>
          <a:bodyPr/>
          <a:lstStyle/>
          <a:p>
            <a:r>
              <a:rPr lang="ru-RU" sz="3600" dirty="0"/>
              <a:t>Как использовать систему контроля доступа</a:t>
            </a:r>
            <a:endParaRPr kumimoji="1" lang="en-US" altLang="en-US" sz="3600" kern="1200" spc="200" dirty="0">
              <a:solidFill>
                <a:srgbClr val="CD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2"/>
          </p:nvPr>
        </p:nvSpPr>
        <p:spPr>
          <a:xfrm>
            <a:off x="1219200" y="5700946"/>
            <a:ext cx="9744000" cy="763286"/>
          </a:xfrm>
        </p:spPr>
        <p:txBody>
          <a:bodyPr/>
          <a:lstStyle/>
          <a:p>
            <a:r>
              <a:rPr lang="en-US" dirty="0"/>
              <a:t>DSS Team</a:t>
            </a:r>
          </a:p>
          <a:p>
            <a:r>
              <a:rPr lang="en-US" dirty="0"/>
              <a:t>2023.6</a:t>
            </a: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3" b="10363"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1131526" y="2242877"/>
            <a:ext cx="5719075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Tx/>
              <a:buNone/>
              <a:tabLst/>
              <a:defRPr/>
            </a:pPr>
            <a:r>
              <a:rPr kumimoji="1" lang="en-US" altLang="zh-CN" sz="2000" b="0" i="0" u="none" strike="noStrike" kern="1200" cap="none" spc="200" normalizeH="0" baseline="0" noProof="0" dirty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Access Control</a:t>
            </a:r>
            <a:endParaRPr kumimoji="1" lang="zh-CN" altLang="en-US" sz="2000" b="0" i="0" u="none" strike="noStrike" kern="1200" cap="none" spc="20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7" y="2346247"/>
            <a:ext cx="6552548" cy="368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1570674" y="4008748"/>
            <a:ext cx="4395560" cy="143238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312079" y="377994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7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1065364" y="1783637"/>
            <a:ext cx="1249765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Вручную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194B8B1C-C40B-4B15-A9D0-C16ACCBC08F6}"/>
              </a:ext>
            </a:extLst>
          </p:cNvPr>
          <p:cNvSpPr txBox="1">
            <a:spLocks/>
          </p:cNvSpPr>
          <p:nvPr/>
        </p:nvSpPr>
        <p:spPr>
          <a:xfrm>
            <a:off x="8114169" y="1872618"/>
            <a:ext cx="3857141" cy="4633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b="1" kern="0" dirty="0">
                <a:ea typeface="Cambria" panose="02040503050406030204" pitchFamily="18" charset="0"/>
              </a:rPr>
              <a:t>Вставьте информацию о человеке: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Основная информация: необходимы удостоверение личности, имя и изображение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Дополнительная информация: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 домовладельце: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Информация об автомобиле: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kern="0" dirty="0">
                <a:ea typeface="Cambria" panose="02040503050406030204" pitchFamily="18" charset="0"/>
              </a:rPr>
              <a:t>Правило доступа: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600" dirty="0"/>
              <a:t>Идентификационная информация: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Детали правила: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6. Сравнение лиц:</a:t>
            </a:r>
          </a:p>
          <a:p>
            <a:pPr marL="0" indent="0" algn="just">
              <a:buClrTx/>
              <a:buSzPct val="100000"/>
              <a:buFont typeface="Wingdings" pitchFamily="2" charset="2"/>
              <a:buNone/>
            </a:pPr>
            <a:r>
              <a:rPr lang="ru-RU" altLang="zh-CN" sz="1400" kern="0" dirty="0">
                <a:ea typeface="Cambria" panose="02040503050406030204" pitchFamily="18" charset="0"/>
              </a:rPr>
              <a:t>7. Группа транспортных средств на стоянке:</a:t>
            </a:r>
            <a:endParaRPr lang="en-US" altLang="zh-CN" sz="1400" kern="0" dirty="0">
              <a:ea typeface="Cambria" panose="02040503050406030204" pitchFamily="18" charset="0"/>
            </a:endParaRPr>
          </a:p>
        </p:txBody>
      </p:sp>
      <p:sp>
        <p:nvSpPr>
          <p:cNvPr id="12" name="五角星 12">
            <a:extLst>
              <a:ext uri="{FF2B5EF4-FFF2-40B4-BE49-F238E27FC236}">
                <a16:creationId xmlns:a16="http://schemas.microsoft.com/office/drawing/2014/main" id="{5F68AC12-1BBF-4789-8FA5-9A0F1D2AA289}"/>
              </a:ext>
            </a:extLst>
          </p:cNvPr>
          <p:cNvSpPr/>
          <p:nvPr/>
        </p:nvSpPr>
        <p:spPr bwMode="auto">
          <a:xfrm>
            <a:off x="7903309" y="5947417"/>
            <a:ext cx="172016" cy="170129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13" name="图示 16">
            <a:extLst>
              <a:ext uri="{FF2B5EF4-FFF2-40B4-BE49-F238E27FC236}">
                <a16:creationId xmlns:a16="http://schemas.microsoft.com/office/drawing/2014/main" id="{377222F2-3EFF-4F68-8B4D-F23F97D37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E7925E1E-CA7D-428B-B07F-44C5AF8BFF7C}"/>
              </a:ext>
            </a:extLst>
          </p:cNvPr>
          <p:cNvSpPr txBox="1">
            <a:spLocks/>
          </p:cNvSpPr>
          <p:nvPr/>
        </p:nvSpPr>
        <p:spPr bwMode="auto">
          <a:xfrm>
            <a:off x="652579" y="439765"/>
            <a:ext cx="9736311" cy="60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28" tIns="40064" rIns="80128" bIns="40064" numCol="1" anchor="ctr" anchorCtr="0" compatLnSpc="1">
            <a:prstTxWarp prst="textNoShape">
              <a:avLst/>
            </a:prstTxWarp>
          </a:bodyPr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9pPr>
          </a:lstStyle>
          <a:p>
            <a:r>
              <a:rPr lang="ru-RU" kern="0"/>
              <a:t>Управление персоналом</a:t>
            </a:r>
            <a:endParaRPr lang="ru-KZ" kern="0" dirty="0"/>
          </a:p>
        </p:txBody>
      </p:sp>
    </p:spTree>
    <p:extLst>
      <p:ext uri="{BB962C8B-B14F-4D97-AF65-F5344CB8AC3E}">
        <p14:creationId xmlns:p14="http://schemas.microsoft.com/office/powerpoint/2010/main" val="1143307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7"/>
            <a:ext cx="6555966" cy="368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4163194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Импортировать людей из файла: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«Импортировать»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«Импортировать из файла»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«Загрузить шаблон».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Имитируйте содержимое шаблона для заполнения информации о персонале.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файл, DSS автоматически добавит людей в соответствии с информацией в файле.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3326193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Добавить из файла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609" y="3684798"/>
            <a:ext cx="2603380" cy="1780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23" y="2981582"/>
            <a:ext cx="759321" cy="48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圆角矩形 23"/>
          <p:cNvSpPr/>
          <p:nvPr/>
        </p:nvSpPr>
        <p:spPr bwMode="auto">
          <a:xfrm>
            <a:off x="4167462" y="3683239"/>
            <a:ext cx="2621527" cy="1781685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3428837" y="2998717"/>
            <a:ext cx="764807" cy="469082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4777682" y="3907428"/>
            <a:ext cx="682838" cy="19874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7" name="流程图: 联系 26"/>
          <p:cNvSpPr/>
          <p:nvPr/>
        </p:nvSpPr>
        <p:spPr bwMode="auto">
          <a:xfrm>
            <a:off x="5359055" y="36257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5179717" y="4500236"/>
            <a:ext cx="643115" cy="64110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4921563" y="424554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4172401" y="3906297"/>
            <a:ext cx="562151" cy="19987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1" name="流程图: 联系 26"/>
          <p:cNvSpPr/>
          <p:nvPr/>
        </p:nvSpPr>
        <p:spPr bwMode="auto">
          <a:xfrm>
            <a:off x="3896995" y="36257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 bwMode="auto">
          <a:xfrm>
            <a:off x="3546981" y="2711232"/>
            <a:ext cx="395293" cy="13119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" name="流程图: 联系 26"/>
          <p:cNvSpPr/>
          <p:nvPr/>
        </p:nvSpPr>
        <p:spPr bwMode="auto">
          <a:xfrm>
            <a:off x="3271575" y="243066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3367351" y="2997685"/>
            <a:ext cx="818258" cy="12530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9" name="流程图: 联系 26"/>
          <p:cNvSpPr/>
          <p:nvPr/>
        </p:nvSpPr>
        <p:spPr bwMode="auto">
          <a:xfrm>
            <a:off x="3091945" y="271711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aphicFrame>
        <p:nvGraphicFramePr>
          <p:cNvPr id="22" name="图示 16">
            <a:extLst>
              <a:ext uri="{FF2B5EF4-FFF2-40B4-BE49-F238E27FC236}">
                <a16:creationId xmlns:a16="http://schemas.microsoft.com/office/drawing/2014/main" id="{B591EAF9-4CA7-4E26-95B1-E174A1EDB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" name="Заголовок 4">
            <a:extLst>
              <a:ext uri="{FF2B5EF4-FFF2-40B4-BE49-F238E27FC236}">
                <a16:creationId xmlns:a16="http://schemas.microsoft.com/office/drawing/2014/main" id="{E7C80311-684E-4817-9F19-6CEFD470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142528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7"/>
            <a:ext cx="6555966" cy="368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2660319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Импортировать людей с устройства: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«Импортировать»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«Импортировать с устройства».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Дважды щелкните, чтобы выбрать устройство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людей и нажмите «Импортировать».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3326193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Добавить с устройства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323" y="2981582"/>
            <a:ext cx="759321" cy="48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圆角矩形 24"/>
          <p:cNvSpPr/>
          <p:nvPr/>
        </p:nvSpPr>
        <p:spPr bwMode="auto">
          <a:xfrm>
            <a:off x="3428837" y="2998717"/>
            <a:ext cx="764807" cy="469082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 bwMode="auto">
          <a:xfrm>
            <a:off x="3546981" y="2711232"/>
            <a:ext cx="395293" cy="13119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" name="流程图: 联系 26"/>
          <p:cNvSpPr/>
          <p:nvPr/>
        </p:nvSpPr>
        <p:spPr bwMode="auto">
          <a:xfrm>
            <a:off x="3271575" y="243066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3367351" y="3164734"/>
            <a:ext cx="818258" cy="12530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9" name="流程图: 联系 26"/>
          <p:cNvSpPr/>
          <p:nvPr/>
        </p:nvSpPr>
        <p:spPr bwMode="auto">
          <a:xfrm>
            <a:off x="3091945" y="288416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570" y="3648578"/>
            <a:ext cx="2306039" cy="1859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865" y="3648578"/>
            <a:ext cx="2313041" cy="1859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圆角矩形 31"/>
          <p:cNvSpPr/>
          <p:nvPr/>
        </p:nvSpPr>
        <p:spPr bwMode="auto">
          <a:xfrm>
            <a:off x="1879570" y="3648578"/>
            <a:ext cx="2291216" cy="185981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 bwMode="auto">
          <a:xfrm>
            <a:off x="4497865" y="3648578"/>
            <a:ext cx="2313041" cy="185981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1951527" y="4200725"/>
            <a:ext cx="2146020" cy="25865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5" name="流程图: 联系 26"/>
          <p:cNvSpPr/>
          <p:nvPr/>
        </p:nvSpPr>
        <p:spPr bwMode="auto">
          <a:xfrm>
            <a:off x="1676121" y="392016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0" name="圆角矩形 39"/>
          <p:cNvSpPr/>
          <p:nvPr/>
        </p:nvSpPr>
        <p:spPr bwMode="auto">
          <a:xfrm>
            <a:off x="4415700" y="3923586"/>
            <a:ext cx="941304" cy="144204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1" name="流程图: 联系 26"/>
          <p:cNvSpPr/>
          <p:nvPr/>
        </p:nvSpPr>
        <p:spPr bwMode="auto">
          <a:xfrm>
            <a:off x="4140294" y="364302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7894623" y="5212026"/>
            <a:ext cx="4208238" cy="118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Если кто-то уже есть в списке сотрудников DSS, а затем вы выбираете и импортируете этого человека в устройство, DSS выдаст сообщение об ошибке.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20AA81D8-C899-4619-A512-013591DDB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61160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6" name="Заголовок 4">
            <a:extLst>
              <a:ext uri="{FF2B5EF4-FFF2-40B4-BE49-F238E27FC236}">
                <a16:creationId xmlns:a16="http://schemas.microsoft.com/office/drawing/2014/main" id="{1534EE11-E646-4357-ADB0-2F4DC43B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54148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r="6451" b="4746"/>
          <a:stretch/>
        </p:blipFill>
        <p:spPr>
          <a:xfrm>
            <a:off x="598221" y="2350461"/>
            <a:ext cx="5641382" cy="4068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4764328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Синхронизировать пользователя в домене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内容占位符 2"/>
          <p:cNvSpPr>
            <a:spLocks noGrp="1"/>
          </p:cNvSpPr>
          <p:nvPr>
            <p:ph sz="quarter" idx="4294967295"/>
          </p:nvPr>
        </p:nvSpPr>
        <p:spPr>
          <a:xfrm>
            <a:off x="6828790" y="2226887"/>
            <a:ext cx="4610092" cy="4173596"/>
          </a:xfrm>
        </p:spPr>
        <p:txBody>
          <a:bodyPr>
            <a:normAutofit fontScale="85000" lnSpcReduction="20000"/>
          </a:bodyPr>
          <a:lstStyle/>
          <a:p>
            <a:pPr marL="0" indent="0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Шаги по привязке Active Directory: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Включить «Активный каталог»;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Заполните имя домена, IP-адрес, порт, имя пользователя, пароль;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«Получить DN», основная информация DN будет получена автоматически;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«Тест», если информация о домене доступна, появится сообщение;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«Сохранить».</a:t>
            </a:r>
          </a:p>
          <a:p>
            <a:pPr marL="0" indent="0">
              <a:buClrTx/>
              <a:buSzPct val="100000"/>
              <a:buNone/>
            </a:pPr>
            <a:endParaRPr lang="ru-RU" altLang="zh-CN" sz="1400" dirty="0">
              <a:ea typeface="Cambria" panose="02040503050406030204" pitchFamily="18" charset="0"/>
            </a:endParaRPr>
          </a:p>
          <a:p>
            <a:pPr marL="0" indent="0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Советы:</a:t>
            </a:r>
          </a:p>
          <a:p>
            <a:pPr marL="0" indent="0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1. Пароль необходимо вводить вручную</a:t>
            </a:r>
          </a:p>
          <a:p>
            <a:pPr marL="0" indent="0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2. Включить/отключить SSL согласно требованиям.</a:t>
            </a:r>
          </a:p>
          <a:p>
            <a:pPr marL="0" indent="0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3. Для получения более подробной информации, пожалуйста, проверьте «Как настроить DSS.pptx».</a:t>
            </a:r>
            <a:endParaRPr lang="en-US" altLang="zh-CN" sz="1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2214600" y="266693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2501731" y="2870286"/>
            <a:ext cx="1056281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510784" y="3151305"/>
            <a:ext cx="715925" cy="376764"/>
          </a:xfrm>
          <a:prstGeom prst="roundRect">
            <a:avLst>
              <a:gd name="adj" fmla="val 332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34" name="直接箭头连接符 33"/>
          <p:cNvCxnSpPr/>
          <p:nvPr/>
        </p:nvCxnSpPr>
        <p:spPr bwMode="auto">
          <a:xfrm flipV="1">
            <a:off x="3238671" y="3332391"/>
            <a:ext cx="650073" cy="84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圆角矩形 34"/>
          <p:cNvSpPr/>
          <p:nvPr/>
        </p:nvSpPr>
        <p:spPr bwMode="auto">
          <a:xfrm>
            <a:off x="3914673" y="3104822"/>
            <a:ext cx="1937684" cy="469729"/>
          </a:xfrm>
          <a:prstGeom prst="roundRect">
            <a:avLst/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5DAEA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Safer after enabling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DAEAE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Segoe UI" panose="020B0502040204020203" pitchFamily="34" charset="0"/>
            </a:endParaRPr>
          </a:p>
        </p:txBody>
      </p:sp>
      <p:sp>
        <p:nvSpPr>
          <p:cNvPr id="40" name="流程图: 联系 26"/>
          <p:cNvSpPr/>
          <p:nvPr/>
        </p:nvSpPr>
        <p:spPr bwMode="auto">
          <a:xfrm>
            <a:off x="2062194" y="3544231"/>
            <a:ext cx="367113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2371774" y="3614398"/>
            <a:ext cx="2879236" cy="1389590"/>
          </a:xfrm>
          <a:prstGeom prst="roundRect">
            <a:avLst>
              <a:gd name="adj" fmla="val 5938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1993574" y="484728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2349705" y="5081297"/>
            <a:ext cx="2275853" cy="345641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流程图: 联系 26"/>
          <p:cNvSpPr/>
          <p:nvPr/>
        </p:nvSpPr>
        <p:spPr bwMode="auto">
          <a:xfrm>
            <a:off x="5307011" y="44096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5388499" y="4716618"/>
            <a:ext cx="576596" cy="21533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2297994" y="57624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圆角矩形 46"/>
          <p:cNvSpPr/>
          <p:nvPr/>
        </p:nvSpPr>
        <p:spPr bwMode="auto">
          <a:xfrm>
            <a:off x="2574600" y="6027556"/>
            <a:ext cx="490018" cy="240369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21" name="图示 16">
            <a:extLst>
              <a:ext uri="{FF2B5EF4-FFF2-40B4-BE49-F238E27FC236}">
                <a16:creationId xmlns:a16="http://schemas.microsoft.com/office/drawing/2014/main" id="{C20BA73D-2DC9-4191-AE68-6A2E43AF7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1574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530FC8A2-2AA7-4E20-AEFA-8F74CD3E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91057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7"/>
            <a:ext cx="6557867" cy="368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33" y="3025685"/>
            <a:ext cx="3943791" cy="29003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3326193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Sync Person in Domain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6"/>
            <a:ext cx="3857141" cy="3240941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Синхронизировать человека в домене: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«Синхронизировать человека в домене».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«Ручная синхронизация».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«Синхронизировать добавление».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«Выбрать группу доменов для импорта».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группу доменов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группу людей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Нажмите «ОК»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55" y="2723634"/>
            <a:ext cx="653251" cy="116285"/>
          </a:xfrm>
          <a:prstGeom prst="rect">
            <a:avLst/>
          </a:prstGeom>
        </p:spPr>
      </p:pic>
      <p:sp>
        <p:nvSpPr>
          <p:cNvPr id="25" name="流程图: 联系 26"/>
          <p:cNvSpPr/>
          <p:nvPr/>
        </p:nvSpPr>
        <p:spPr bwMode="auto">
          <a:xfrm>
            <a:off x="3122247" y="246233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3409379" y="2665687"/>
            <a:ext cx="717328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2290974" y="3025686"/>
            <a:ext cx="3943788" cy="2900329"/>
          </a:xfrm>
          <a:prstGeom prst="roundRect">
            <a:avLst>
              <a:gd name="adj" fmla="val 551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流程图: 联系 26"/>
          <p:cNvSpPr/>
          <p:nvPr/>
        </p:nvSpPr>
        <p:spPr bwMode="auto">
          <a:xfrm>
            <a:off x="2039326" y="302568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2326458" y="3229037"/>
            <a:ext cx="581137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9" name="流程图: 联系 26"/>
          <p:cNvSpPr/>
          <p:nvPr/>
        </p:nvSpPr>
        <p:spPr bwMode="auto">
          <a:xfrm>
            <a:off x="1983726" y="339673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2351614" y="3491166"/>
            <a:ext cx="488301" cy="26556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圆角矩形 48"/>
          <p:cNvSpPr/>
          <p:nvPr/>
        </p:nvSpPr>
        <p:spPr bwMode="auto">
          <a:xfrm>
            <a:off x="2352518" y="3791775"/>
            <a:ext cx="1911751" cy="180399"/>
          </a:xfrm>
          <a:prstGeom prst="roundRect">
            <a:avLst>
              <a:gd name="adj" fmla="val 284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1" name="流程图: 联系 26"/>
          <p:cNvSpPr/>
          <p:nvPr/>
        </p:nvSpPr>
        <p:spPr bwMode="auto">
          <a:xfrm>
            <a:off x="5183795" y="540718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7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2" name="圆角矩形 51"/>
          <p:cNvSpPr/>
          <p:nvPr/>
        </p:nvSpPr>
        <p:spPr bwMode="auto">
          <a:xfrm>
            <a:off x="5465173" y="5681339"/>
            <a:ext cx="380116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3" name="流程图: 联系 26"/>
          <p:cNvSpPr/>
          <p:nvPr/>
        </p:nvSpPr>
        <p:spPr bwMode="auto">
          <a:xfrm>
            <a:off x="1986923" y="370512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 bwMode="auto">
          <a:xfrm>
            <a:off x="7391534" y="5560811"/>
            <a:ext cx="4733057" cy="1118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Если необходимо связать несколько доменных групп и групп людей, повторите шаги 1–7.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И «Синхронизировать сейчас», и «</a:t>
            </a:r>
            <a:r>
              <a:rPr kumimoji="0" lang="ru-RU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Автосинхронизация</a:t>
            </a:r>
            <a:r>
              <a:rPr kumimoji="0" lang="ru-RU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» позволяют только добавлять персонал или обновлять информацию о нем. Если человек удален из домена, воспользуйтесь функцией «Синхронное удаление», чтобы удалить этого человека в DSS.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流程图: 联系 26"/>
          <p:cNvSpPr/>
          <p:nvPr/>
        </p:nvSpPr>
        <p:spPr bwMode="auto">
          <a:xfrm>
            <a:off x="2146458" y="442393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7" name="圆角矩形 56"/>
          <p:cNvSpPr/>
          <p:nvPr/>
        </p:nvSpPr>
        <p:spPr bwMode="auto">
          <a:xfrm>
            <a:off x="2433590" y="4627286"/>
            <a:ext cx="581137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8" name="流程图: 联系 26"/>
          <p:cNvSpPr/>
          <p:nvPr/>
        </p:nvSpPr>
        <p:spPr bwMode="auto">
          <a:xfrm>
            <a:off x="2039326" y="513401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9" name="圆角矩形 58"/>
          <p:cNvSpPr/>
          <p:nvPr/>
        </p:nvSpPr>
        <p:spPr bwMode="auto">
          <a:xfrm>
            <a:off x="2326458" y="5337370"/>
            <a:ext cx="1225634" cy="343969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28" name="图示 16">
            <a:extLst>
              <a:ext uri="{FF2B5EF4-FFF2-40B4-BE49-F238E27FC236}">
                <a16:creationId xmlns:a16="http://schemas.microsoft.com/office/drawing/2014/main" id="{D9E5EEBB-A232-41B7-A5B7-DF64172B85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1574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40F523F1-7C72-4F92-A3F0-58F401A3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295367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7"/>
            <a:ext cx="6557867" cy="368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88" y="3025045"/>
            <a:ext cx="3921128" cy="28927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3326193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Sync Person in Domain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2445561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Синхронизировать человека в домене: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«Синхронизировать человека в домене».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</a:t>
            </a:r>
            <a:r>
              <a:rPr lang="ru-RU" altLang="zh-CN" sz="1400" dirty="0" err="1">
                <a:ea typeface="Cambria" panose="02040503050406030204" pitchFamily="18" charset="0"/>
              </a:rPr>
              <a:t>Автосинхронизация</a:t>
            </a:r>
            <a:r>
              <a:rPr lang="ru-RU" altLang="zh-CN" sz="1400" dirty="0">
                <a:ea typeface="Cambria" panose="02040503050406030204" pitchFamily="18" charset="0"/>
              </a:rPr>
              <a:t>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Включите «</a:t>
            </a:r>
            <a:r>
              <a:rPr lang="ru-RU" altLang="zh-CN" sz="1400" dirty="0" err="1">
                <a:ea typeface="Cambria" panose="02040503050406030204" pitchFamily="18" charset="0"/>
              </a:rPr>
              <a:t>Автосинхронизацию</a:t>
            </a:r>
            <a:r>
              <a:rPr lang="ru-RU" altLang="zh-CN" sz="1400" dirty="0">
                <a:ea typeface="Cambria" panose="02040503050406030204" pitchFamily="18" charset="0"/>
              </a:rPr>
              <a:t>» и настройте «Время синхронизации».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55" y="2723634"/>
            <a:ext cx="653251" cy="116285"/>
          </a:xfrm>
          <a:prstGeom prst="rect">
            <a:avLst/>
          </a:prstGeom>
        </p:spPr>
      </p:pic>
      <p:sp>
        <p:nvSpPr>
          <p:cNvPr id="25" name="流程图: 联系 26"/>
          <p:cNvSpPr/>
          <p:nvPr/>
        </p:nvSpPr>
        <p:spPr bwMode="auto">
          <a:xfrm>
            <a:off x="3122247" y="246233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8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3409379" y="2665687"/>
            <a:ext cx="717328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94596" y="3025684"/>
            <a:ext cx="3940165" cy="2904794"/>
          </a:xfrm>
          <a:prstGeom prst="roundRect">
            <a:avLst>
              <a:gd name="adj" fmla="val 551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流程图: 联系 26"/>
          <p:cNvSpPr/>
          <p:nvPr/>
        </p:nvSpPr>
        <p:spPr bwMode="auto">
          <a:xfrm>
            <a:off x="2604989" y="302504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9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2892121" y="3228396"/>
            <a:ext cx="581137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2032644" y="329468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2319776" y="3498041"/>
            <a:ext cx="1162471" cy="572741"/>
          </a:xfrm>
          <a:prstGeom prst="roundRect">
            <a:avLst>
              <a:gd name="adj" fmla="val 7286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5200805" y="549711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5487938" y="5700471"/>
            <a:ext cx="334820" cy="2199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1997248" y="3294689"/>
            <a:ext cx="435952" cy="3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 bwMode="auto">
          <a:xfrm>
            <a:off x="5163118" y="5487964"/>
            <a:ext cx="435951" cy="3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1" name="图示 16">
            <a:extLst>
              <a:ext uri="{FF2B5EF4-FFF2-40B4-BE49-F238E27FC236}">
                <a16:creationId xmlns:a16="http://schemas.microsoft.com/office/drawing/2014/main" id="{769A6078-A6BA-4D86-8BF3-42E570388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1574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" name="Заголовок 4">
            <a:extLst>
              <a:ext uri="{FF2B5EF4-FFF2-40B4-BE49-F238E27FC236}">
                <a16:creationId xmlns:a16="http://schemas.microsoft.com/office/drawing/2014/main" id="{866670E2-DC45-4214-96D3-521517D7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466525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7"/>
            <a:ext cx="6555966" cy="368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4163194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Импортируйте изображения людей: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«Импортировать»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«Импортировать изображение человека».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«Загрузить шаблон».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Организуйте изображения людей по мере необходимости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файл, DSS автоматически добавит изображения к информации о персонале.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609" y="3684798"/>
            <a:ext cx="2603380" cy="1780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23" y="2981582"/>
            <a:ext cx="759321" cy="48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圆角矩形 23"/>
          <p:cNvSpPr/>
          <p:nvPr/>
        </p:nvSpPr>
        <p:spPr bwMode="auto">
          <a:xfrm>
            <a:off x="4167462" y="3683239"/>
            <a:ext cx="2621527" cy="1781685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3428837" y="2998717"/>
            <a:ext cx="764807" cy="469082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4777682" y="3907428"/>
            <a:ext cx="682838" cy="19874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7" name="流程图: 联系 26"/>
          <p:cNvSpPr/>
          <p:nvPr/>
        </p:nvSpPr>
        <p:spPr bwMode="auto">
          <a:xfrm>
            <a:off x="5359055" y="36257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5179717" y="4500236"/>
            <a:ext cx="643115" cy="64110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4921563" y="424554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4172401" y="3906297"/>
            <a:ext cx="562151" cy="19987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1" name="流程图: 联系 26"/>
          <p:cNvSpPr/>
          <p:nvPr/>
        </p:nvSpPr>
        <p:spPr bwMode="auto">
          <a:xfrm>
            <a:off x="3896995" y="36257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 bwMode="auto">
          <a:xfrm>
            <a:off x="3546981" y="2711232"/>
            <a:ext cx="395293" cy="13119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" name="流程图: 联系 26"/>
          <p:cNvSpPr/>
          <p:nvPr/>
        </p:nvSpPr>
        <p:spPr bwMode="auto">
          <a:xfrm>
            <a:off x="3271575" y="243066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3367351" y="3331791"/>
            <a:ext cx="818258" cy="12530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9" name="流程图: 联系 26"/>
          <p:cNvSpPr/>
          <p:nvPr/>
        </p:nvSpPr>
        <p:spPr bwMode="auto">
          <a:xfrm>
            <a:off x="3091945" y="305122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3326193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Sync Person in Domain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77B39941-12C6-4CDE-BF71-3990EB07F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1574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" name="Заголовок 4">
            <a:extLst>
              <a:ext uri="{FF2B5EF4-FFF2-40B4-BE49-F238E27FC236}">
                <a16:creationId xmlns:a16="http://schemas.microsoft.com/office/drawing/2014/main" id="{9F0EDEEB-5F1E-4F74-B921-CF62251B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802862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9" y="2346247"/>
            <a:ext cx="6557867" cy="368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86682" y="1783637"/>
            <a:ext cx="3326193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Sync Person in Domain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6"/>
            <a:ext cx="3857141" cy="3240941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Карточки пакетного выпуска: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«Еще»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«Пакетная выдача карточек».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Изменить срок действия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картридер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Выдавайте карты по одной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/>
          <a:srcRect l="3571" t="10069" r="56226" b="52176"/>
          <a:stretch/>
        </p:blipFill>
        <p:spPr>
          <a:xfrm>
            <a:off x="2765232" y="4153373"/>
            <a:ext cx="4842374" cy="256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内容占位符 4"/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3675104" y="3291369"/>
            <a:ext cx="1393458" cy="603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9" name="直接箭头连接符 28"/>
          <p:cNvCxnSpPr>
            <a:endCxn id="30" idx="0"/>
          </p:cNvCxnSpPr>
          <p:nvPr/>
        </p:nvCxnSpPr>
        <p:spPr bwMode="auto">
          <a:xfrm>
            <a:off x="4345663" y="2893766"/>
            <a:ext cx="24194" cy="39532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" name="圆角矩形 29"/>
          <p:cNvSpPr/>
          <p:nvPr/>
        </p:nvSpPr>
        <p:spPr bwMode="auto">
          <a:xfrm>
            <a:off x="3675104" y="3289087"/>
            <a:ext cx="1389505" cy="60611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4126257" y="2699945"/>
            <a:ext cx="395293" cy="13119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3" name="流程图: 联系 26"/>
          <p:cNvSpPr/>
          <p:nvPr/>
        </p:nvSpPr>
        <p:spPr bwMode="auto">
          <a:xfrm>
            <a:off x="3850851" y="241938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3703736" y="3322909"/>
            <a:ext cx="1293777" cy="29487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" name="流程图: 联系 26"/>
          <p:cNvSpPr/>
          <p:nvPr/>
        </p:nvSpPr>
        <p:spPr bwMode="auto">
          <a:xfrm>
            <a:off x="3455489" y="306045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0" name="圆角矩形 39"/>
          <p:cNvSpPr/>
          <p:nvPr/>
        </p:nvSpPr>
        <p:spPr bwMode="auto">
          <a:xfrm>
            <a:off x="2999548" y="4322422"/>
            <a:ext cx="2281035" cy="42159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1" name="流程图: 联系 26"/>
          <p:cNvSpPr/>
          <p:nvPr/>
        </p:nvSpPr>
        <p:spPr bwMode="auto">
          <a:xfrm>
            <a:off x="2751301" y="405996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2833480" y="4807312"/>
            <a:ext cx="1177206" cy="222430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3" name="流程图: 联系 26"/>
          <p:cNvSpPr/>
          <p:nvPr/>
        </p:nvSpPr>
        <p:spPr bwMode="auto">
          <a:xfrm>
            <a:off x="2585232" y="454485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3067795" y="5319550"/>
            <a:ext cx="3351112" cy="123159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流程图: 联系 26"/>
          <p:cNvSpPr/>
          <p:nvPr/>
        </p:nvSpPr>
        <p:spPr bwMode="auto">
          <a:xfrm>
            <a:off x="2819548" y="505709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26568204-0BDD-4B1D-B1F8-D36AE8B95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1574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5" name="Заголовок 4">
            <a:extLst>
              <a:ext uri="{FF2B5EF4-FFF2-40B4-BE49-F238E27FC236}">
                <a16:creationId xmlns:a16="http://schemas.microsoft.com/office/drawing/2014/main" id="{6B8C7DFF-1E5E-44B1-B824-C7404C44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dirty="0"/>
              <a:t>Управление персоналом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316381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148397"/>
            <a:ext cx="6796384" cy="3823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圆角矩形 11"/>
          <p:cNvSpPr/>
          <p:nvPr/>
        </p:nvSpPr>
        <p:spPr bwMode="auto">
          <a:xfrm>
            <a:off x="417290" y="4125037"/>
            <a:ext cx="307329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75100" y="386928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4192363" y="3682546"/>
            <a:ext cx="506387" cy="51957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流程图: 联系 26"/>
          <p:cNvSpPr/>
          <p:nvPr/>
        </p:nvSpPr>
        <p:spPr bwMode="auto">
          <a:xfrm>
            <a:off x="3950174" y="342679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«Конфигурация»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«Контроль доступа»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graphicFrame>
        <p:nvGraphicFramePr>
          <p:cNvPr id="10" name="图示 16">
            <a:extLst>
              <a:ext uri="{FF2B5EF4-FFF2-40B4-BE49-F238E27FC236}">
                <a16:creationId xmlns:a16="http://schemas.microsoft.com/office/drawing/2014/main" id="{827F9B83-2FBE-475D-8394-31161E7E5B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422983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4289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-1" r="50110" b="48005"/>
          <a:stretch/>
        </p:blipFill>
        <p:spPr>
          <a:xfrm>
            <a:off x="466090" y="2201850"/>
            <a:ext cx="6758575" cy="3964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圆角矩形 11"/>
          <p:cNvSpPr/>
          <p:nvPr/>
        </p:nvSpPr>
        <p:spPr bwMode="auto">
          <a:xfrm>
            <a:off x="435397" y="2920930"/>
            <a:ext cx="1492991" cy="33832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93207" y="266517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2281566" y="2893770"/>
            <a:ext cx="281843" cy="28424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流程图: 联系 26"/>
          <p:cNvSpPr/>
          <p:nvPr/>
        </p:nvSpPr>
        <p:spPr bwMode="auto">
          <a:xfrm>
            <a:off x="2039377" y="263801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добавлению зоны: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«Конфигурация»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«+», чтобы добавить зону вручную.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Заполните информацию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570741" y="1783637"/>
            <a:ext cx="2239010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Add a zone manually: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068" y="2665175"/>
            <a:ext cx="3333658" cy="397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圆角矩形 12"/>
          <p:cNvSpPr/>
          <p:nvPr/>
        </p:nvSpPr>
        <p:spPr bwMode="auto">
          <a:xfrm>
            <a:off x="4432193" y="3082824"/>
            <a:ext cx="3145649" cy="233114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4" name="流程图: 联系 26"/>
          <p:cNvSpPr/>
          <p:nvPr/>
        </p:nvSpPr>
        <p:spPr bwMode="auto">
          <a:xfrm>
            <a:off x="4190005" y="282706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4368151" y="6361538"/>
            <a:ext cx="281843" cy="28424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4125962" y="610578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6E22346F-7EA9-4510-A2AD-501B4E1F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AEBCEF0B-05DF-4D08-8C8B-5D2A1E96F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793288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1631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>
            <a:off x="8446481" y="1886705"/>
            <a:ext cx="2975278" cy="143419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rgbClr val="3D6565"/>
          </a:solidFill>
          <a:ln>
            <a:solidFill>
              <a:srgbClr val="3C656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egoe UI" panose="020B0502040204020203" pitchFamily="34" charset="0"/>
              </a:rPr>
              <a:t>Управление зоной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Cambria" panose="02040503050406030204" pitchFamily="18" charset="0"/>
                <a:sym typeface="+mn-lt"/>
              </a:rPr>
              <a:t>Operating Flow</a:t>
            </a:r>
            <a:endParaRPr lang="zh-CN" altLang="en-US" dirty="0"/>
          </a:p>
        </p:txBody>
      </p:sp>
      <p:sp>
        <p:nvSpPr>
          <p:cNvPr id="5" name="任意多边形 4"/>
          <p:cNvSpPr/>
          <p:nvPr/>
        </p:nvSpPr>
        <p:spPr>
          <a:xfrm>
            <a:off x="674275" y="1886705"/>
            <a:ext cx="2419159" cy="143419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rgbClr val="3D6565"/>
          </a:solidFill>
          <a:ln>
            <a:solidFill>
              <a:srgbClr val="3C656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Segoe UI" panose="020B0502040204020203" pitchFamily="34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  <a:sym typeface="Segoe UI" panose="020B0502040204020203" pitchFamily="34" charset="0"/>
              </a:rPr>
              <a:t>Добавление устройств и конфигурация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3460170" y="2065792"/>
            <a:ext cx="777479" cy="602300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560377" y="1937948"/>
            <a:ext cx="2419159" cy="1382949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rgbClr val="3D6565"/>
          </a:solidFill>
          <a:ln>
            <a:solidFill>
              <a:srgbClr val="3C656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Segoe UI" panose="020B0502040204020203" pitchFamily="34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  <a:sym typeface="Segoe UI" panose="020B0502040204020203" pitchFamily="34" charset="0"/>
              </a:rPr>
              <a:t>Управление персоналом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346273" y="2065792"/>
            <a:ext cx="777479" cy="602300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446481" y="4341732"/>
            <a:ext cx="2975278" cy="143419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Segoe UI" panose="020B0502040204020203" pitchFamily="34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  <a:sym typeface="Segoe UI" panose="020B0502040204020203" pitchFamily="34" charset="0"/>
              </a:rPr>
              <a:t>Управление правилами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1" name="任意多边形 10"/>
          <p:cNvSpPr/>
          <p:nvPr/>
        </p:nvSpPr>
        <p:spPr>
          <a:xfrm rot="5400000">
            <a:off x="10288978" y="3530165"/>
            <a:ext cx="777479" cy="602300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0378" y="4341732"/>
            <a:ext cx="2419159" cy="143419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Segoe UI" panose="020B0502040204020203" pitchFamily="34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Segoe UI" panose="020B0502040204020203" pitchFamily="34" charset="0"/>
              </a:rPr>
              <a:t>Приложение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Segoe UI" panose="020B0502040204020203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 rot="10800000">
            <a:off x="7346273" y="4487056"/>
            <a:ext cx="777479" cy="602300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674274" y="4341732"/>
            <a:ext cx="2419159" cy="143419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Segoe UI" panose="020B0502040204020203" pitchFamily="34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Segoe UI" panose="020B0502040204020203" pitchFamily="34" charset="0"/>
              </a:rPr>
              <a:t>Другие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Segoe UI" panose="020B0502040204020203" pitchFamily="34" charset="0"/>
            </a:endParaRPr>
          </a:p>
        </p:txBody>
      </p:sp>
      <p:sp>
        <p:nvSpPr>
          <p:cNvPr id="16" name="任意多边形 15"/>
          <p:cNvSpPr/>
          <p:nvPr/>
        </p:nvSpPr>
        <p:spPr>
          <a:xfrm rot="10800000">
            <a:off x="3460170" y="4487057"/>
            <a:ext cx="777479" cy="602300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5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-1" r="50110" b="48005"/>
          <a:stretch/>
        </p:blipFill>
        <p:spPr>
          <a:xfrm>
            <a:off x="466090" y="2201850"/>
            <a:ext cx="6758575" cy="3964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圆角矩形 11"/>
          <p:cNvSpPr/>
          <p:nvPr/>
        </p:nvSpPr>
        <p:spPr bwMode="auto">
          <a:xfrm>
            <a:off x="435397" y="2920930"/>
            <a:ext cx="1492991" cy="33832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93207" y="266517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2281566" y="2893770"/>
            <a:ext cx="281843" cy="28424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流程图: 联系 26"/>
          <p:cNvSpPr/>
          <p:nvPr/>
        </p:nvSpPr>
        <p:spPr bwMode="auto">
          <a:xfrm>
            <a:off x="2039377" y="263801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413" y="2278063"/>
            <a:ext cx="2827337" cy="3251200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добавлению зон: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«Конфигурация»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«+», чтобы добавить зону вручную.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Добавьте нужную вам зону и заполните информацию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553207" y="1788512"/>
            <a:ext cx="1888144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Batch add zones: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04" y="2721121"/>
            <a:ext cx="4852059" cy="3287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圆角矩形 20"/>
          <p:cNvSpPr/>
          <p:nvPr/>
        </p:nvSpPr>
        <p:spPr bwMode="auto">
          <a:xfrm>
            <a:off x="3232124" y="3335006"/>
            <a:ext cx="4779068" cy="219411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2989935" y="307925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7256207" y="5784872"/>
            <a:ext cx="313780" cy="22341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4" name="流程图: 联系 26"/>
          <p:cNvSpPr/>
          <p:nvPr/>
        </p:nvSpPr>
        <p:spPr bwMode="auto">
          <a:xfrm>
            <a:off x="7014018" y="552911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6FEB554-661D-4620-95D4-4504F8EA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25" name="图示 16">
            <a:extLst>
              <a:ext uri="{FF2B5EF4-FFF2-40B4-BE49-F238E27FC236}">
                <a16:creationId xmlns:a16="http://schemas.microsoft.com/office/drawing/2014/main" id="{E1E8001A-F383-49D8-9D41-3B1528B15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793288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8116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4164599"/>
          </a:xfrm>
        </p:spPr>
        <p:txBody>
          <a:bodyPr>
            <a:normAutofit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Действия по перемещению точек доступа: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«Точка доступа»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точки доступа, которые необходимо переместить, и щелкните правой кнопкой мыши.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«Переместить в»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зону, к которой принадлежат эти точки доступа.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001355"/>
            <a:ext cx="7021067" cy="394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97" y="3375288"/>
            <a:ext cx="1435016" cy="528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圆角矩形 7"/>
          <p:cNvSpPr/>
          <p:nvPr/>
        </p:nvSpPr>
        <p:spPr bwMode="auto">
          <a:xfrm>
            <a:off x="2535801" y="2694594"/>
            <a:ext cx="551431" cy="20251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流程图: 联系 26"/>
          <p:cNvSpPr/>
          <p:nvPr/>
        </p:nvSpPr>
        <p:spPr bwMode="auto">
          <a:xfrm>
            <a:off x="2293611" y="243883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5492550" y="3087470"/>
            <a:ext cx="799608" cy="18083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流程图: 联系 26"/>
          <p:cNvSpPr/>
          <p:nvPr/>
        </p:nvSpPr>
        <p:spPr bwMode="auto">
          <a:xfrm>
            <a:off x="5250360" y="283171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5312550" y="3428315"/>
            <a:ext cx="979608" cy="21123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流程图: 联系 26"/>
          <p:cNvSpPr/>
          <p:nvPr/>
        </p:nvSpPr>
        <p:spPr bwMode="auto">
          <a:xfrm>
            <a:off x="5070360" y="317256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1448946" y="2660767"/>
            <a:ext cx="669565" cy="17094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206756" y="240501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801" y="3395103"/>
            <a:ext cx="2139030" cy="3078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圆角矩形 16"/>
          <p:cNvSpPr/>
          <p:nvPr/>
        </p:nvSpPr>
        <p:spPr>
          <a:xfrm>
            <a:off x="2535802" y="3395103"/>
            <a:ext cx="2139030" cy="3078548"/>
          </a:xfrm>
          <a:prstGeom prst="roundRect">
            <a:avLst>
              <a:gd name="adj" fmla="val 551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圆角矩形 17"/>
          <p:cNvSpPr/>
          <p:nvPr/>
        </p:nvSpPr>
        <p:spPr bwMode="auto">
          <a:xfrm>
            <a:off x="2715800" y="4268342"/>
            <a:ext cx="1137899" cy="22217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2473611" y="401258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3646754" y="6197651"/>
            <a:ext cx="436359" cy="24578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3404564" y="594189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16C142B3-9010-43E3-917D-700E19201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25" name="图示 16">
            <a:extLst>
              <a:ext uri="{FF2B5EF4-FFF2-40B4-BE49-F238E27FC236}">
                <a16:creationId xmlns:a16="http://schemas.microsoft.com/office/drawing/2014/main" id="{5CB1EEBA-90B6-4B81-A274-8439F6BC7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10363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57741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9" y="1998073"/>
            <a:ext cx="7098182" cy="3993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7" y="2001354"/>
            <a:ext cx="3793767" cy="2931131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использованию Анализа персонала: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Щелкните правой кнопкой мыши точку доступа в зоне.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«Установить как границу».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Повторите шаги 2 и 3, чтобы установить дополнительные границы.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79" y="3510093"/>
            <a:ext cx="1267035" cy="674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圆角矩形 24"/>
          <p:cNvSpPr/>
          <p:nvPr/>
        </p:nvSpPr>
        <p:spPr bwMode="auto">
          <a:xfrm>
            <a:off x="5305379" y="3139977"/>
            <a:ext cx="515130" cy="36248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6" name="流程图: 联系 26"/>
          <p:cNvSpPr/>
          <p:nvPr/>
        </p:nvSpPr>
        <p:spPr bwMode="auto">
          <a:xfrm>
            <a:off x="5063188" y="288422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1448946" y="2660767"/>
            <a:ext cx="669565" cy="17094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3" name="流程图: 联系 26"/>
          <p:cNvSpPr/>
          <p:nvPr/>
        </p:nvSpPr>
        <p:spPr bwMode="auto">
          <a:xfrm>
            <a:off x="1206756" y="240501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547569" y="3755733"/>
            <a:ext cx="1134311" cy="20002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5" name="流程图: 联系 26"/>
          <p:cNvSpPr/>
          <p:nvPr/>
        </p:nvSpPr>
        <p:spPr bwMode="auto">
          <a:xfrm>
            <a:off x="5305379" y="349997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15783069-72E0-48DD-B87B-A0BCE2DB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5982C642-AF95-4283-B95F-047630C1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59133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21763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001356"/>
            <a:ext cx="7004593" cy="3940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5" y="2278841"/>
            <a:ext cx="3361847" cy="1912913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настройке электронной карты: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Включите векторную карту или добавьте основную карту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Добавить дополнительную карту на векторную карту или главную карту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7967050" y="5560811"/>
            <a:ext cx="4157541" cy="11803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Для получения более подробной информации о настройке электронной карты, пожалуйста, проверьте «Как использовать Центр мониторинга (Карта).</a:t>
            </a:r>
            <a:r>
              <a:rPr kumimoji="0" lang="ru-RU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pptx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».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1597015" y="1922271"/>
            <a:ext cx="820259" cy="35657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6248988" y="2355329"/>
            <a:ext cx="513952" cy="197748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3241729" y="3511786"/>
            <a:ext cx="2190350" cy="99684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8E30B67-35BC-498A-B34E-A69EAC62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14" name="图示 16">
            <a:extLst>
              <a:ext uri="{FF2B5EF4-FFF2-40B4-BE49-F238E27FC236}">
                <a16:creationId xmlns:a16="http://schemas.microsoft.com/office/drawing/2014/main" id="{A8BC15A5-E863-4BE4-8FEE-F1527C834E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59133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322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001354"/>
            <a:ext cx="7050108" cy="394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4164599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настройке карты: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«Информация о карте»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«Настроить карту».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карту или добавьте новую основную карту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1485158" y="2905207"/>
            <a:ext cx="669565" cy="17094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242968" y="264945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797" y="2740243"/>
            <a:ext cx="4946566" cy="31741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77" y="2906161"/>
            <a:ext cx="2542151" cy="323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圆角矩形 23"/>
          <p:cNvSpPr/>
          <p:nvPr/>
        </p:nvSpPr>
        <p:spPr bwMode="auto">
          <a:xfrm>
            <a:off x="2983557" y="2736524"/>
            <a:ext cx="438653" cy="16963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5" name="流程图: 联系 26"/>
          <p:cNvSpPr/>
          <p:nvPr/>
        </p:nvSpPr>
        <p:spPr bwMode="auto">
          <a:xfrm>
            <a:off x="2741367" y="248076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4489402" y="4669128"/>
            <a:ext cx="954440" cy="22879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8" name="流程图: 联系 26"/>
          <p:cNvSpPr/>
          <p:nvPr/>
        </p:nvSpPr>
        <p:spPr bwMode="auto">
          <a:xfrm>
            <a:off x="4247212" y="441337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677" y="2901792"/>
            <a:ext cx="2530803" cy="3236457"/>
          </a:xfrm>
          <a:prstGeom prst="rect">
            <a:avLst/>
          </a:prstGeom>
        </p:spPr>
      </p:pic>
      <p:sp>
        <p:nvSpPr>
          <p:cNvPr id="33" name="圆角矩形 32"/>
          <p:cNvSpPr/>
          <p:nvPr/>
        </p:nvSpPr>
        <p:spPr bwMode="auto">
          <a:xfrm>
            <a:off x="5718519" y="4473134"/>
            <a:ext cx="769089" cy="19599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4" name="流程图: 联系 26"/>
          <p:cNvSpPr/>
          <p:nvPr/>
        </p:nvSpPr>
        <p:spPr bwMode="auto">
          <a:xfrm>
            <a:off x="5476329" y="421737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7096902" y="5895199"/>
            <a:ext cx="393567" cy="18513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" name="流程图: 联系 26"/>
          <p:cNvSpPr/>
          <p:nvPr/>
        </p:nvSpPr>
        <p:spPr bwMode="auto">
          <a:xfrm>
            <a:off x="6854712" y="563944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8767C366-795C-4FB3-A302-602EBB3F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27" name="图示 16">
            <a:extLst>
              <a:ext uri="{FF2B5EF4-FFF2-40B4-BE49-F238E27FC236}">
                <a16:creationId xmlns:a16="http://schemas.microsoft.com/office/drawing/2014/main" id="{FBB60F94-BDEE-44D1-8C20-194C801B9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59133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77076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001354"/>
            <a:ext cx="7050108" cy="394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1"/>
            <a:ext cx="3178236" cy="3171346"/>
          </a:xfrm>
        </p:spPr>
        <p:txBody>
          <a:bodyPr>
            <a:normAutofit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настройке карты: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Перетащите подзону или точку доступа на карту.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Если вы перетащите подзону на карту, вы сможете выбрать дополнительную карту или добавить новую </a:t>
            </a:r>
            <a:r>
              <a:rPr lang="ru-RU" altLang="zh-CN" sz="1400" dirty="0" err="1">
                <a:ea typeface="Cambria" panose="02040503050406030204" pitchFamily="18" charset="0"/>
              </a:rPr>
              <a:t>подкарту</a:t>
            </a:r>
            <a:r>
              <a:rPr lang="ru-RU" altLang="zh-CN" sz="1400" dirty="0">
                <a:ea typeface="Cambria" panose="02040503050406030204" pitchFamily="18" charset="0"/>
              </a:rPr>
              <a:t> для этой подзоны.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374" y="3177764"/>
            <a:ext cx="1975444" cy="251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>
          <a:xfrm>
            <a:off x="4635374" y="3177764"/>
            <a:ext cx="1975444" cy="2515702"/>
          </a:xfrm>
          <a:prstGeom prst="roundRect">
            <a:avLst>
              <a:gd name="adj" fmla="val 551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圆角矩形 19"/>
          <p:cNvSpPr/>
          <p:nvPr/>
        </p:nvSpPr>
        <p:spPr bwMode="auto">
          <a:xfrm>
            <a:off x="2471987" y="3158704"/>
            <a:ext cx="615246" cy="17297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2211690" y="288484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2471986" y="3622689"/>
            <a:ext cx="886849" cy="190123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2211690" y="334882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 bwMode="auto">
          <a:xfrm>
            <a:off x="4715671" y="3857007"/>
            <a:ext cx="615246" cy="17297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4" name="流程图: 联系 26"/>
          <p:cNvSpPr/>
          <p:nvPr/>
        </p:nvSpPr>
        <p:spPr bwMode="auto">
          <a:xfrm>
            <a:off x="4455374" y="358314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7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5874581" y="5482740"/>
            <a:ext cx="354203" cy="21072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" name="流程图: 联系 26"/>
          <p:cNvSpPr/>
          <p:nvPr/>
        </p:nvSpPr>
        <p:spPr bwMode="auto">
          <a:xfrm>
            <a:off x="5614284" y="520887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8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074C92D-94D7-417F-9C83-30642058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25" name="图示 16">
            <a:extLst>
              <a:ext uri="{FF2B5EF4-FFF2-40B4-BE49-F238E27FC236}">
                <a16:creationId xmlns:a16="http://schemas.microsoft.com/office/drawing/2014/main" id="{2E5548F9-0ADC-464E-9851-B8F5AB0F8D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59133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6678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1" y="2001354"/>
            <a:ext cx="7050108" cy="3966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3178236" cy="328197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настройке карты: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«Правило доступа» -&gt; «Все правила».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«Добавить», чтобы добавить новое правило вручную.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Заполните основную информацию (тип правила должен быть «Общая проверка»)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Настроить точку доступа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Настроить человека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7" name="圆角矩形 16"/>
          <p:cNvSpPr/>
          <p:nvPr/>
        </p:nvSpPr>
        <p:spPr bwMode="auto">
          <a:xfrm>
            <a:off x="437731" y="2534596"/>
            <a:ext cx="965556" cy="381732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流程图: 联系 26"/>
          <p:cNvSpPr/>
          <p:nvPr/>
        </p:nvSpPr>
        <p:spPr bwMode="auto">
          <a:xfrm>
            <a:off x="195541" y="227884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1465477" y="2204987"/>
            <a:ext cx="388360" cy="239449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5" name="流程图: 联系 26"/>
          <p:cNvSpPr/>
          <p:nvPr/>
        </p:nvSpPr>
        <p:spPr bwMode="auto">
          <a:xfrm>
            <a:off x="1223287" y="19492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71" y="2518467"/>
            <a:ext cx="6159525" cy="381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圆角矩形 10"/>
          <p:cNvSpPr/>
          <p:nvPr/>
        </p:nvSpPr>
        <p:spPr bwMode="auto">
          <a:xfrm>
            <a:off x="1931879" y="2992083"/>
            <a:ext cx="2196501" cy="1118190"/>
          </a:xfrm>
          <a:prstGeom prst="roundRect">
            <a:avLst>
              <a:gd name="adj" fmla="val 4576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流程图: 联系 26"/>
          <p:cNvSpPr/>
          <p:nvPr/>
        </p:nvSpPr>
        <p:spPr bwMode="auto">
          <a:xfrm>
            <a:off x="1689690" y="273632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1916026" y="4174779"/>
            <a:ext cx="2212353" cy="52397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1600751" y="425676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916025" y="4750873"/>
            <a:ext cx="2212353" cy="52397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600750" y="484362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 bwMode="auto">
          <a:xfrm>
            <a:off x="8507246" y="5560811"/>
            <a:ext cx="3617345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После завершения настройки правила информация о персонале будет отправлена на устройство.</a:t>
            </a:r>
            <a:r>
              <a:rPr kumimoji="0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3703572D-4B58-42B4-8563-1D9A2F37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зоной</a:t>
            </a:r>
            <a:endParaRPr lang="zh-CN" altLang="en-US" dirty="0"/>
          </a:p>
        </p:txBody>
      </p:sp>
      <p:graphicFrame>
        <p:nvGraphicFramePr>
          <p:cNvPr id="28" name="图示 16">
            <a:extLst>
              <a:ext uri="{FF2B5EF4-FFF2-40B4-BE49-F238E27FC236}">
                <a16:creationId xmlns:a16="http://schemas.microsoft.com/office/drawing/2014/main" id="{6EE7DBCE-C5A7-49FF-9914-99F7467F88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59133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95600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247"/>
            <a:ext cx="6546475" cy="3625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2759907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добавлению зон: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Включить «Выбрать по зоне»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«Добавить»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зоны и подзоны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Не забудьте нажать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556949" y="2530184"/>
            <a:ext cx="593104" cy="29919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305897" y="271167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3261024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Select Access Point by Zone: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249415" y="2720559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361" y="2609985"/>
            <a:ext cx="5578950" cy="3779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圆角矩形 19"/>
          <p:cNvSpPr/>
          <p:nvPr/>
        </p:nvSpPr>
        <p:spPr bwMode="auto">
          <a:xfrm>
            <a:off x="1243708" y="2319751"/>
            <a:ext cx="441406" cy="29023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990955" y="20435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934473" y="2052382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2203170" y="3814266"/>
            <a:ext cx="1219039" cy="150011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5" name="流程图: 联系 26"/>
          <p:cNvSpPr/>
          <p:nvPr/>
        </p:nvSpPr>
        <p:spPr bwMode="auto">
          <a:xfrm>
            <a:off x="1950418" y="353801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>
            <a:off x="1893936" y="3546898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4-3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>
            <a:off x="8075326" y="4576834"/>
            <a:ext cx="4049266" cy="201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Информация о персонале будет отправлена на устройства в этих зонах.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Если вы выберете родительскую зону, но не выберете подзону, информация о персонале будет отправлена на устройство в родительской зоне, а не на устройство в подзоне.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8" name="图示 16">
            <a:extLst>
              <a:ext uri="{FF2B5EF4-FFF2-40B4-BE49-F238E27FC236}">
                <a16:creationId xmlns:a16="http://schemas.microsoft.com/office/drawing/2014/main" id="{9D85343F-DA72-438D-9D73-BB7AF6DC89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50424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55866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247"/>
            <a:ext cx="6546475" cy="3603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2759907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добавлению зон: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Включите «Выбрать по точке доступа»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«Добавить»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Выбор точек доступа (дверные каналы)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Не забудьте нажать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556949" y="2530184"/>
            <a:ext cx="593104" cy="29919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298127" y="271912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3261024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Select Access Point: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241645" y="2728007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4-6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488147" y="2319751"/>
            <a:ext cx="441406" cy="29023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235394" y="20435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1178912" y="2052382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>
            <a:off x="8075326" y="5271107"/>
            <a:ext cx="4049266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Информация о персонале будет отправлена на эти устройства.</a:t>
            </a:r>
            <a:r>
              <a:rPr kumimoji="0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67" y="2609985"/>
            <a:ext cx="5587244" cy="3691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圆角矩形 27"/>
          <p:cNvSpPr/>
          <p:nvPr/>
        </p:nvSpPr>
        <p:spPr bwMode="auto">
          <a:xfrm>
            <a:off x="2038588" y="3075177"/>
            <a:ext cx="1310925" cy="41040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1785836" y="279892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 bwMode="auto">
          <a:xfrm>
            <a:off x="1727262" y="2807809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4-7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/>
          <p:cNvSpPr/>
          <p:nvPr/>
        </p:nvSpPr>
        <p:spPr bwMode="auto">
          <a:xfrm>
            <a:off x="2038588" y="3879164"/>
            <a:ext cx="1310925" cy="41040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2" name="流程图: 联系 26"/>
          <p:cNvSpPr/>
          <p:nvPr/>
        </p:nvSpPr>
        <p:spPr bwMode="auto">
          <a:xfrm>
            <a:off x="1785836" y="360291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 bwMode="auto">
          <a:xfrm>
            <a:off x="1727262" y="3611796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4-8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856B0C46-66E2-4BC0-8D79-D47595CF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35" name="图示 16">
            <a:extLst>
              <a:ext uri="{FF2B5EF4-FFF2-40B4-BE49-F238E27FC236}">
                <a16:creationId xmlns:a16="http://schemas.microsoft.com/office/drawing/2014/main" id="{9EF8E4AE-6DDA-4F42-B4E2-281D8B650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07529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57170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6" y="2353761"/>
            <a:ext cx="6546475" cy="361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2759907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для добавления людей: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Включить «Выбор по группе людей»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«Добавить»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группы людей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Не забудьте нажать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592119" y="2530184"/>
            <a:ext cx="557934" cy="29919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298127" y="272073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3261024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Select Person by Person Group: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241645" y="2729612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524363" y="2319751"/>
            <a:ext cx="441406" cy="29023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271610" y="20435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1215128" y="2052382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>
            <a:off x="8074376" y="4429894"/>
            <a:ext cx="4049266" cy="228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Информация о персонале в этих группах людей будет отправлена на устройство.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Если вы выберете родительскую группу, но не выберете подгруппу, на устройство будет отправлена только информация о персонале родительской группы, а информация о персонале подгруппы не будет отправлена на устройство.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595" y="2609985"/>
            <a:ext cx="5567239" cy="3747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圆角矩形 27"/>
          <p:cNvSpPr/>
          <p:nvPr/>
        </p:nvSpPr>
        <p:spPr bwMode="auto">
          <a:xfrm>
            <a:off x="2203170" y="3814266"/>
            <a:ext cx="1219039" cy="150011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1950418" y="353801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 bwMode="auto">
          <a:xfrm>
            <a:off x="1893936" y="3546898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5-3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19429CF2-FB28-465C-9A9F-0A56EB69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25" name="图示 16">
            <a:extLst>
              <a:ext uri="{FF2B5EF4-FFF2-40B4-BE49-F238E27FC236}">
                <a16:creationId xmlns:a16="http://schemas.microsoft.com/office/drawing/2014/main" id="{F4FF052A-A69C-4100-891D-DE4C97DD1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07529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6260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Добавление устройств и настройка</a:t>
            </a:r>
            <a:endParaRPr lang="zh-CN" altLang="en-US" dirty="0"/>
          </a:p>
        </p:txBody>
      </p:sp>
      <p:graphicFrame>
        <p:nvGraphicFramePr>
          <p:cNvPr id="17" name="图示 16"/>
          <p:cNvGraphicFramePr/>
          <p:nvPr>
            <p:extLst>
              <p:ext uri="{D42A27DB-BD31-4B8C-83A1-F6EECF244321}">
                <p14:modId xmlns:p14="http://schemas.microsoft.com/office/powerpoint/2010/main" val="1256116381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355100" y="1852172"/>
            <a:ext cx="7025768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Перед добавлением устройства вам необходимо настроить диски хранения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90" y="2374727"/>
            <a:ext cx="6796384" cy="3823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圆角矩形 15"/>
          <p:cNvSpPr/>
          <p:nvPr/>
        </p:nvSpPr>
        <p:spPr bwMode="auto">
          <a:xfrm>
            <a:off x="417290" y="4351367"/>
            <a:ext cx="307329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流程图: 联系 26"/>
          <p:cNvSpPr/>
          <p:nvPr/>
        </p:nvSpPr>
        <p:spPr bwMode="auto">
          <a:xfrm>
            <a:off x="175100" y="409561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2547188" y="3270618"/>
            <a:ext cx="408800" cy="415332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2304998" y="301486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Шаги:</a:t>
            </a:r>
          </a:p>
          <a:p>
            <a:pPr algn="just">
              <a:buClrTx/>
              <a:buSzPct val="100000"/>
            </a:pPr>
            <a:r>
              <a:rPr lang="ru-RU" altLang="zh-CN" sz="1400" dirty="0">
                <a:ea typeface="Cambria" panose="02040503050406030204" pitchFamily="18" charset="0"/>
              </a:rPr>
              <a:t>Нажмите “Конфигурация”   </a:t>
            </a:r>
          </a:p>
          <a:p>
            <a:pPr algn="just">
              <a:buClrTx/>
              <a:buSzPct val="100000"/>
            </a:pPr>
            <a:r>
              <a:rPr lang="ru-RU" altLang="zh-CN" sz="1400" dirty="0">
                <a:ea typeface="Cambria" panose="02040503050406030204" pitchFamily="18" charset="0"/>
              </a:rPr>
              <a:t>Нажмите “Хранилище”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04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6" y="2346247"/>
            <a:ext cx="6515013" cy="3584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67" y="2609986"/>
            <a:ext cx="5587197" cy="382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内容占位符 2"/>
          <p:cNvSpPr>
            <a:spLocks noGrp="1"/>
          </p:cNvSpPr>
          <p:nvPr>
            <p:ph sz="quarter" idx="4294967295"/>
          </p:nvPr>
        </p:nvSpPr>
        <p:spPr>
          <a:xfrm>
            <a:off x="8075325" y="2346247"/>
            <a:ext cx="3857141" cy="2759907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для добавления людей: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Включить «Выбрать по человеку»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«Добавить»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Выбор точек доступа (дверные каналы)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Не забудьте нажать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556949" y="2530184"/>
            <a:ext cx="593104" cy="29919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298127" y="271912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478056" y="1783637"/>
            <a:ext cx="3261024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Select Person: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241645" y="2728007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5-6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325193" y="2319751"/>
            <a:ext cx="441406" cy="29023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072440" y="20435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1015958" y="2052382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>
            <a:off x="8075326" y="5271107"/>
            <a:ext cx="4049266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Персональная информация этих лиц будет отправлена на устройство.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2092907" y="3165714"/>
            <a:ext cx="1310925" cy="41040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1840155" y="288946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 bwMode="auto">
          <a:xfrm>
            <a:off x="1781581" y="2898346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5-7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/>
          <p:cNvSpPr/>
          <p:nvPr/>
        </p:nvSpPr>
        <p:spPr bwMode="auto">
          <a:xfrm>
            <a:off x="2092907" y="3996860"/>
            <a:ext cx="1310925" cy="41040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2" name="流程图: 联系 26"/>
          <p:cNvSpPr/>
          <p:nvPr/>
        </p:nvSpPr>
        <p:spPr bwMode="auto">
          <a:xfrm>
            <a:off x="1840155" y="372061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 bwMode="auto">
          <a:xfrm>
            <a:off x="1781581" y="3729492"/>
            <a:ext cx="472821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5-8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629D35AC-ED1C-46F1-9BAD-1E4CF68D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26" name="图示 16">
            <a:extLst>
              <a:ext uri="{FF2B5EF4-FFF2-40B4-BE49-F238E27FC236}">
                <a16:creationId xmlns:a16="http://schemas.microsoft.com/office/drawing/2014/main" id="{5C67ED05-4ADD-4EDB-9279-87AD9D58F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07529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94554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001354"/>
            <a:ext cx="7050109" cy="3966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Интерфейс управления правилами: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Изменить: изменить правило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Удалить: удалить правило.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Сведения о задаче: Показать список задач для этого правила.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Информация об исключении: Показать информацию об исключении для этого правила.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Задачи: Показать список задач для всех правил.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6618083" y="4046521"/>
            <a:ext cx="630442" cy="28235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8" name="流程图: 联系 26"/>
          <p:cNvSpPr/>
          <p:nvPr/>
        </p:nvSpPr>
        <p:spPr bwMode="auto">
          <a:xfrm>
            <a:off x="6654295" y="4669724"/>
            <a:ext cx="180000" cy="180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29" name="直接箭头连接符 28"/>
          <p:cNvCxnSpPr/>
          <p:nvPr/>
        </p:nvCxnSpPr>
        <p:spPr bwMode="auto">
          <a:xfrm>
            <a:off x="6744295" y="4274403"/>
            <a:ext cx="0" cy="39532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" name="流程图: 联系 26"/>
          <p:cNvSpPr/>
          <p:nvPr/>
        </p:nvSpPr>
        <p:spPr bwMode="auto">
          <a:xfrm>
            <a:off x="6797171" y="4849724"/>
            <a:ext cx="180000" cy="180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31" name="直接箭头连接符 30"/>
          <p:cNvCxnSpPr/>
          <p:nvPr/>
        </p:nvCxnSpPr>
        <p:spPr bwMode="auto">
          <a:xfrm>
            <a:off x="6886575" y="4281487"/>
            <a:ext cx="596" cy="55871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流程图: 联系 26"/>
          <p:cNvSpPr/>
          <p:nvPr/>
        </p:nvSpPr>
        <p:spPr bwMode="auto">
          <a:xfrm>
            <a:off x="6925762" y="4679242"/>
            <a:ext cx="180000" cy="180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33" name="直接箭头连接符 32"/>
          <p:cNvCxnSpPr/>
          <p:nvPr/>
        </p:nvCxnSpPr>
        <p:spPr bwMode="auto">
          <a:xfrm>
            <a:off x="7015762" y="4283921"/>
            <a:ext cx="0" cy="39532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流程图: 联系 26"/>
          <p:cNvSpPr/>
          <p:nvPr/>
        </p:nvSpPr>
        <p:spPr bwMode="auto">
          <a:xfrm>
            <a:off x="7068638" y="4859242"/>
            <a:ext cx="180000" cy="180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35" name="直接箭头连接符 34"/>
          <p:cNvCxnSpPr/>
          <p:nvPr/>
        </p:nvCxnSpPr>
        <p:spPr bwMode="auto">
          <a:xfrm>
            <a:off x="7158042" y="4291005"/>
            <a:ext cx="596" cy="55871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6" name="圆角矩形 35"/>
          <p:cNvSpPr/>
          <p:nvPr/>
        </p:nvSpPr>
        <p:spPr bwMode="auto">
          <a:xfrm>
            <a:off x="7245219" y="2181653"/>
            <a:ext cx="337655" cy="25482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" name="流程图: 联系 26"/>
          <p:cNvSpPr/>
          <p:nvPr/>
        </p:nvSpPr>
        <p:spPr bwMode="auto">
          <a:xfrm>
            <a:off x="6992437" y="1974745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 bwMode="auto">
          <a:xfrm>
            <a:off x="8142734" y="5370897"/>
            <a:ext cx="4049266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Добавление, обновление и удаление правил будет выполняться как задача.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973B2733-90F5-4B6B-9A61-DA7CD2F3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21" name="图示 16">
            <a:extLst>
              <a:ext uri="{FF2B5EF4-FFF2-40B4-BE49-F238E27FC236}">
                <a16:creationId xmlns:a16="http://schemas.microsoft.com/office/drawing/2014/main" id="{49064233-41C4-491B-B3B4-3565B199D4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07529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4477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использованию обслуживания правил: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«Обслуживание правил».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Проверьте причину проблемы и устраните ее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«Отправить еще раз», чтобы удалить ненормальные записи.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Подождите несколько минут и нажмите « », чтобы проверить наличие каких-либо аномальных записей.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7" y="2001354"/>
            <a:ext cx="7060328" cy="3966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圆角矩形 38"/>
          <p:cNvSpPr/>
          <p:nvPr/>
        </p:nvSpPr>
        <p:spPr bwMode="auto">
          <a:xfrm>
            <a:off x="466305" y="2896546"/>
            <a:ext cx="971969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0" name="流程图: 联系 26"/>
          <p:cNvSpPr/>
          <p:nvPr/>
        </p:nvSpPr>
        <p:spPr bwMode="auto">
          <a:xfrm>
            <a:off x="224116" y="264079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1499049" y="2755033"/>
            <a:ext cx="520252" cy="245758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1256859" y="249927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5937698" y="3162801"/>
            <a:ext cx="790553" cy="2361699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流程图: 联系 26"/>
          <p:cNvSpPr/>
          <p:nvPr/>
        </p:nvSpPr>
        <p:spPr bwMode="auto">
          <a:xfrm>
            <a:off x="5695509" y="290704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 bwMode="auto">
          <a:xfrm>
            <a:off x="8064851" y="5555226"/>
            <a:ext cx="4049266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На этой странице показаны исключения, возникшие во время выполнения настроенных вами правил.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圆角矩形 45"/>
          <p:cNvSpPr/>
          <p:nvPr/>
        </p:nvSpPr>
        <p:spPr bwMode="auto">
          <a:xfrm>
            <a:off x="6432057" y="2764558"/>
            <a:ext cx="1106328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6189868" y="250880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9666565" y="4765917"/>
            <a:ext cx="144000" cy="152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Regular" pitchFamily="34" charset="0"/>
              <a:ea typeface="宋体" pitchFamily="2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9789480" y="4918317"/>
            <a:ext cx="42169" cy="381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472FD932-C277-431F-B229-A3E597F4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891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20" name="图示 16">
            <a:extLst>
              <a:ext uri="{FF2B5EF4-FFF2-40B4-BE49-F238E27FC236}">
                <a16:creationId xmlns:a16="http://schemas.microsoft.com/office/drawing/2014/main" id="{08D728AE-75A9-4E2D-9F9D-92D68756B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960659"/>
              </p:ext>
            </p:extLst>
          </p:nvPr>
        </p:nvGraphicFramePr>
        <p:xfrm>
          <a:off x="454339" y="12313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6546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6" y="2001355"/>
            <a:ext cx="7072081" cy="3978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использованию проверки согласованности: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«Проверка целостности».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одну точку доступа (дверной канал)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«Подтвердить»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Если статус этой точки доступа «Ненормальный», нажмите «Просмотреть подробности», чтобы проверить неисправность.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39" name="圆角矩形 38"/>
          <p:cNvSpPr/>
          <p:nvPr/>
        </p:nvSpPr>
        <p:spPr bwMode="auto">
          <a:xfrm>
            <a:off x="2081490" y="2185260"/>
            <a:ext cx="971969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0" name="流程图: 联系 26"/>
          <p:cNvSpPr/>
          <p:nvPr/>
        </p:nvSpPr>
        <p:spPr bwMode="auto">
          <a:xfrm>
            <a:off x="1839301" y="192950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1489524" y="2687719"/>
            <a:ext cx="986976" cy="53485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1247334" y="243196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6175823" y="2555924"/>
            <a:ext cx="863151" cy="33015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流程图: 联系 26"/>
          <p:cNvSpPr/>
          <p:nvPr/>
        </p:nvSpPr>
        <p:spPr bwMode="auto">
          <a:xfrm>
            <a:off x="5933634" y="230016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8142734" y="5380089"/>
            <a:ext cx="4049266" cy="74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This page shows whether the information on the device is completely consistent with the configuration on DSS.</a:t>
            </a:r>
          </a:p>
        </p:txBody>
      </p:sp>
      <p:sp>
        <p:nvSpPr>
          <p:cNvPr id="14" name="圆角矩形 13"/>
          <p:cNvSpPr/>
          <p:nvPr/>
        </p:nvSpPr>
        <p:spPr bwMode="auto">
          <a:xfrm>
            <a:off x="1519473" y="5672692"/>
            <a:ext cx="1033227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277284" y="541693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E5947408-8C2C-4382-B1B5-71CCA583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18" name="图示 16">
            <a:extLst>
              <a:ext uri="{FF2B5EF4-FFF2-40B4-BE49-F238E27FC236}">
                <a16:creationId xmlns:a16="http://schemas.microsoft.com/office/drawing/2014/main" id="{10B6C93E-480E-4F5A-8F8B-39336CE08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07529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3400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использованию проверки согласованности: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5. Нажмите «Обработка в один клик», чтобы исправить все отклонения.</a:t>
            </a:r>
          </a:p>
          <a:p>
            <a:pPr marL="400050" indent="-400050" algn="just">
              <a:buClrTx/>
              <a:buSzPct val="100000"/>
              <a:buFont typeface="+mj-lt"/>
              <a:buAutoNum type="romanUcPeriod"/>
            </a:pPr>
            <a:r>
              <a:rPr lang="ru-RU" altLang="zh-CN" sz="1400" dirty="0">
                <a:ea typeface="Cambria" panose="02040503050406030204" pitchFamily="18" charset="0"/>
              </a:rPr>
              <a:t>Человека нет в списке людей: DSS удалит этого человека</a:t>
            </a:r>
          </a:p>
          <a:p>
            <a:pPr marL="400050" indent="-400050" algn="just">
              <a:buClrTx/>
              <a:buSzPct val="100000"/>
              <a:buFont typeface="+mj-lt"/>
              <a:buAutoNum type="romanUcPeriod"/>
            </a:pPr>
            <a:r>
              <a:rPr lang="ru-RU" altLang="zh-CN" sz="1400" dirty="0">
                <a:ea typeface="Cambria" panose="02040503050406030204" pitchFamily="18" charset="0"/>
              </a:rPr>
              <a:t>Человека нет на устройстве: DSS отправит человека на устройство.</a:t>
            </a:r>
          </a:p>
          <a:p>
            <a:pPr marL="400050" indent="-400050" algn="just">
              <a:buClrTx/>
              <a:buSzPct val="100000"/>
              <a:buFont typeface="+mj-lt"/>
              <a:buAutoNum type="romanUcPeriod"/>
            </a:pPr>
            <a:r>
              <a:rPr lang="ru-RU" altLang="zh-CN" sz="1400" dirty="0">
                <a:ea typeface="Cambria" panose="02040503050406030204" pitchFamily="18" charset="0"/>
              </a:rPr>
              <a:t>Несоответствие информации о человеке: измените информацию на устройстве.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6" y="2290893"/>
            <a:ext cx="7107572" cy="2996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圆角矩形 17"/>
          <p:cNvSpPr/>
          <p:nvPr/>
        </p:nvSpPr>
        <p:spPr bwMode="auto">
          <a:xfrm>
            <a:off x="528280" y="2590821"/>
            <a:ext cx="743310" cy="148416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286090" y="233506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0BB76A7E-BFC7-41A0-B8BA-E47759F5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Управление правилами</a:t>
            </a:r>
            <a:endParaRPr lang="zh-CN" altLang="en-US" dirty="0"/>
          </a:p>
        </p:txBody>
      </p:sp>
      <p:graphicFrame>
        <p:nvGraphicFramePr>
          <p:cNvPr id="11" name="图示 16">
            <a:extLst>
              <a:ext uri="{FF2B5EF4-FFF2-40B4-BE49-F238E27FC236}">
                <a16:creationId xmlns:a16="http://schemas.microsoft.com/office/drawing/2014/main" id="{FED34E98-2E85-4E7E-89F8-784849F1E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07529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1638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7" y="2148397"/>
            <a:ext cx="6794788" cy="3824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圆角矩形 17"/>
          <p:cNvSpPr/>
          <p:nvPr/>
        </p:nvSpPr>
        <p:spPr bwMode="auto">
          <a:xfrm>
            <a:off x="426082" y="3889705"/>
            <a:ext cx="307329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183892" y="363395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4475719" y="2742550"/>
            <a:ext cx="1212904" cy="1421590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流程图: 联系 26"/>
          <p:cNvSpPr/>
          <p:nvPr/>
        </p:nvSpPr>
        <p:spPr bwMode="auto">
          <a:xfrm>
            <a:off x="4233530" y="248679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«Приложения»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«Управление доступом».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BA0875F9-2B81-463D-A73D-EE45FA4D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15" name="图示 16">
            <a:extLst>
              <a:ext uri="{FF2B5EF4-FFF2-40B4-BE49-F238E27FC236}">
                <a16:creationId xmlns:a16="http://schemas.microsoft.com/office/drawing/2014/main" id="{686D04C3-70B8-4CDF-863A-280734CFF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809036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8052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16" y="1798179"/>
            <a:ext cx="7354537" cy="4589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内容占位符 2"/>
          <p:cNvSpPr>
            <a:spLocks noGrp="1"/>
          </p:cNvSpPr>
          <p:nvPr>
            <p:ph sz="quarter" idx="4294967295"/>
          </p:nvPr>
        </p:nvSpPr>
        <p:spPr>
          <a:xfrm>
            <a:off x="7853082" y="1798178"/>
            <a:ext cx="4176577" cy="4441257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Войдите в «Управление доступом», здесь вы можете открывать и закрывать двери, просматривать соответствующее видео и информацию о событиях, а также просматривать журнал контроля доступа.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Выберите «Панель управления доступом».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Выберите зону, DSS отобразит все точки доступа в зоне (включая подзону).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Вы можете дважды щелкнуть одну точку доступа, чтобы проверить подробности.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Открыть/закрыть дверь, открыть связанный видеоканал, позвонить в VTO (поддерживается только дверным каналом на VTO)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Поддержка просмотра подробной информации о событии, о котором сообщает дверь, включая: информацию о событии, просмотр в реальном времени, снимок, запись и т. д.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Нажмите здесь, чтобы перейти к интерфейсу «Конфигурация контроля доступа».</a:t>
            </a:r>
            <a:endParaRPr lang="en-US" altLang="zh-CN" sz="1200" dirty="0">
              <a:ea typeface="Cambria" panose="02040503050406030204" pitchFamily="18" charset="0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369415" y="2330240"/>
            <a:ext cx="1318087" cy="50039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1730614" y="4926877"/>
            <a:ext cx="5946724" cy="141207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106090" y="2104358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流程图: 联系 26"/>
          <p:cNvSpPr/>
          <p:nvPr/>
        </p:nvSpPr>
        <p:spPr bwMode="auto">
          <a:xfrm>
            <a:off x="1465686" y="4666833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1712360" y="2031249"/>
            <a:ext cx="1611758" cy="253109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360364" y="6074229"/>
            <a:ext cx="1318087" cy="321126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1447580" y="1763332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流程图: 联系 26"/>
          <p:cNvSpPr/>
          <p:nvPr/>
        </p:nvSpPr>
        <p:spPr bwMode="auto">
          <a:xfrm>
            <a:off x="107582" y="5859679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3691919" y="3010379"/>
            <a:ext cx="816707" cy="29076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3424746" y="2779283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1760284" y="2613674"/>
            <a:ext cx="1318087" cy="50039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5" name="流程图: 联系 26"/>
          <p:cNvSpPr/>
          <p:nvPr/>
        </p:nvSpPr>
        <p:spPr bwMode="auto">
          <a:xfrm>
            <a:off x="1532360" y="3014108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15DC48CF-2F74-481C-B5D6-5B4B4BBC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31" name="图示 16">
            <a:extLst>
              <a:ext uri="{FF2B5EF4-FFF2-40B4-BE49-F238E27FC236}">
                <a16:creationId xmlns:a16="http://schemas.microsoft.com/office/drawing/2014/main" id="{C171037D-567D-45E0-AD2A-029C2A846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1842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Этапы глобального контроля: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При необходимости нажмите кнопку глобального управления, и эта конфигурация будет применена ко всем точкам доступа в этой зоне.</a:t>
            </a:r>
          </a:p>
          <a:p>
            <a:pPr algn="just">
              <a:buClrTx/>
              <a:buSzPct val="100000"/>
            </a:pPr>
            <a:r>
              <a:rPr lang="ru-RU" altLang="zh-CN" sz="1400" dirty="0">
                <a:ea typeface="Cambria" panose="02040503050406030204" pitchFamily="18" charset="0"/>
              </a:rPr>
              <a:t>Нормально открытый</a:t>
            </a:r>
          </a:p>
          <a:p>
            <a:pPr algn="just">
              <a:buClrTx/>
              <a:buSzPct val="100000"/>
            </a:pPr>
            <a:r>
              <a:rPr lang="ru-RU" altLang="zh-CN" sz="1400" dirty="0">
                <a:ea typeface="Cambria" panose="02040503050406030204" pitchFamily="18" charset="0"/>
              </a:rPr>
              <a:t>Восстановить</a:t>
            </a:r>
          </a:p>
          <a:p>
            <a:pPr algn="just">
              <a:buClrTx/>
              <a:buSzPct val="100000"/>
            </a:pPr>
            <a:r>
              <a:rPr lang="ru-RU" altLang="zh-CN" sz="1400" dirty="0">
                <a:ea typeface="Cambria" panose="02040503050406030204" pitchFamily="18" charset="0"/>
              </a:rPr>
              <a:t>Нормально закрытый</a:t>
            </a:r>
            <a:endParaRPr lang="en-GB" altLang="zh-CN" sz="1400" dirty="0">
              <a:ea typeface="Cambria" panose="020405030504060302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5" y="1998073"/>
            <a:ext cx="7078905" cy="4417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圆角矩形 30"/>
          <p:cNvSpPr/>
          <p:nvPr/>
        </p:nvSpPr>
        <p:spPr bwMode="auto">
          <a:xfrm>
            <a:off x="1731713" y="2253828"/>
            <a:ext cx="1599962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2" name="流程图: 联系 26"/>
          <p:cNvSpPr/>
          <p:nvPr/>
        </p:nvSpPr>
        <p:spPr bwMode="auto">
          <a:xfrm>
            <a:off x="1489524" y="199807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 bwMode="auto">
          <a:xfrm>
            <a:off x="1731712" y="2540075"/>
            <a:ext cx="2188437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4" name="流程图: 联系 26"/>
          <p:cNvSpPr/>
          <p:nvPr/>
        </p:nvSpPr>
        <p:spPr bwMode="auto">
          <a:xfrm>
            <a:off x="1489524" y="269563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F7D93CEF-D079-4D73-B041-A14D6D3A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15" name="图示 16">
            <a:extLst>
              <a:ext uri="{FF2B5EF4-FFF2-40B4-BE49-F238E27FC236}">
                <a16:creationId xmlns:a16="http://schemas.microsoft.com/office/drawing/2014/main" id="{8F78AB4D-D5C8-4DA1-9E67-953171781D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185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5" y="2001355"/>
            <a:ext cx="7078905" cy="4417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использованию карты: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«Карта», чтобы DSS отобразил карту этой зоны.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 можете видеть расположение и состояние точек доступа, а также открывать/закрывать дверь.</a:t>
            </a:r>
            <a:endParaRPr lang="en-GB" altLang="zh-CN" sz="1400" dirty="0">
              <a:ea typeface="Cambria" panose="02040503050406030204" pitchFamily="18" charset="0"/>
            </a:endParaRPr>
          </a:p>
        </p:txBody>
      </p:sp>
      <p:sp>
        <p:nvSpPr>
          <p:cNvPr id="39" name="圆角矩形 38"/>
          <p:cNvSpPr/>
          <p:nvPr/>
        </p:nvSpPr>
        <p:spPr bwMode="auto">
          <a:xfrm>
            <a:off x="1731713" y="2253828"/>
            <a:ext cx="1599962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0" name="流程图: 联系 26"/>
          <p:cNvSpPr/>
          <p:nvPr/>
        </p:nvSpPr>
        <p:spPr bwMode="auto">
          <a:xfrm>
            <a:off x="1489524" y="199807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7347977" y="2253829"/>
            <a:ext cx="208983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流程图: 联系 26"/>
          <p:cNvSpPr/>
          <p:nvPr/>
        </p:nvSpPr>
        <p:spPr bwMode="auto">
          <a:xfrm>
            <a:off x="7105788" y="199807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336" y="3240584"/>
            <a:ext cx="1973185" cy="1127534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 bwMode="auto">
          <a:xfrm>
            <a:off x="2216589" y="4121414"/>
            <a:ext cx="1033227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流程图: 联系 26"/>
          <p:cNvSpPr/>
          <p:nvPr/>
        </p:nvSpPr>
        <p:spPr bwMode="auto">
          <a:xfrm>
            <a:off x="1974400" y="386565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CEAA1A-3EED-46D1-8235-F8C5180F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19" name="图示 16">
            <a:extLst>
              <a:ext uri="{FF2B5EF4-FFF2-40B4-BE49-F238E27FC236}">
                <a16:creationId xmlns:a16="http://schemas.microsoft.com/office/drawing/2014/main" id="{0C95B609-4FE9-4FCA-9DFC-560979D3E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249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8" y="1998073"/>
            <a:ext cx="7098182" cy="3989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для поиска записей доступа: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«Доступ к записям»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Настроить критерии поиска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«Поиск»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Если вы хотите проверить детали записи, нажмите « ».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31" name="圆角矩形 30"/>
          <p:cNvSpPr/>
          <p:nvPr/>
        </p:nvSpPr>
        <p:spPr bwMode="auto">
          <a:xfrm>
            <a:off x="464227" y="2716298"/>
            <a:ext cx="975274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2" name="流程图: 联系 26"/>
          <p:cNvSpPr/>
          <p:nvPr/>
        </p:nvSpPr>
        <p:spPr bwMode="auto">
          <a:xfrm>
            <a:off x="222038" y="246054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397803" y="2359852"/>
            <a:ext cx="4079543" cy="22026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流程图: 联系 26"/>
          <p:cNvSpPr/>
          <p:nvPr/>
        </p:nvSpPr>
        <p:spPr bwMode="auto">
          <a:xfrm>
            <a:off x="1155615" y="210409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6808879" y="2359852"/>
            <a:ext cx="373828" cy="246704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4" name="流程图: 联系 26"/>
          <p:cNvSpPr/>
          <p:nvPr/>
        </p:nvSpPr>
        <p:spPr bwMode="auto">
          <a:xfrm>
            <a:off x="6566690" y="210409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6898227" y="3270836"/>
            <a:ext cx="217797" cy="2115975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流程图: 联系 26"/>
          <p:cNvSpPr/>
          <p:nvPr/>
        </p:nvSpPr>
        <p:spPr bwMode="auto">
          <a:xfrm>
            <a:off x="6656038" y="301508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542" y="3878517"/>
            <a:ext cx="247650" cy="228600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ECDE6C54-4CC3-4215-867A-A994F2FB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19" name="图示 16">
            <a:extLst>
              <a:ext uri="{FF2B5EF4-FFF2-40B4-BE49-F238E27FC236}">
                <a16:creationId xmlns:a16="http://schemas.microsoft.com/office/drawing/2014/main" id="{3FBD579A-11A2-47D9-8760-4D766653A9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71556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3" y="2443996"/>
            <a:ext cx="7502545" cy="2818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 bwMode="auto">
          <a:xfrm>
            <a:off x="8401174" y="2303107"/>
            <a:ext cx="3333880" cy="305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Storage Configuration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 order to store face snapshots and videos, we need to configure storage disks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Disk Type: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Images and Files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Video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If there is no disk configured, DSS will not display the videos and captured images.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FE3FBF8-0B33-48DE-98FB-759B723F1C5E}"/>
              </a:ext>
            </a:extLst>
          </p:cNvPr>
          <p:cNvSpPr txBox="1"/>
          <p:nvPr/>
        </p:nvSpPr>
        <p:spPr bwMode="auto">
          <a:xfrm>
            <a:off x="207818" y="1852172"/>
            <a:ext cx="5129929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marL="0" marR="0" lvl="0" indent="0" algn="ctr" defTabSz="100164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Before adding device, you need to configure Storage Disks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 bwMode="auto">
          <a:xfrm>
            <a:off x="318655" y="5704831"/>
            <a:ext cx="3408218" cy="53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Note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：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Both Network Disk&amp; Server Disk can used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372219" y="2818200"/>
            <a:ext cx="999381" cy="398339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7" name="流程图: 联系 26"/>
          <p:cNvSpPr/>
          <p:nvPr/>
        </p:nvSpPr>
        <p:spPr bwMode="auto">
          <a:xfrm>
            <a:off x="130029" y="256244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2727492" y="2947593"/>
            <a:ext cx="2957316" cy="398339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2485302" y="269183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8401174" y="5621398"/>
            <a:ext cx="3161490" cy="93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Tips: If you want to know the details of storage configuration, please check “How to configure DSS.pptx”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265D5DEE-747A-469B-9A37-20AC3A40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Добавление устройств и настройка</a:t>
            </a:r>
            <a:endParaRPr lang="zh-CN" altLang="en-US" dirty="0"/>
          </a:p>
        </p:txBody>
      </p:sp>
      <p:graphicFrame>
        <p:nvGraphicFramePr>
          <p:cNvPr id="24" name="图示 16">
            <a:extLst>
              <a:ext uri="{FF2B5EF4-FFF2-40B4-BE49-F238E27FC236}">
                <a16:creationId xmlns:a16="http://schemas.microsoft.com/office/drawing/2014/main" id="{F43E10B6-B6CB-467B-A37D-F646E7005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7524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0625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8474"/>
          <a:stretch/>
        </p:blipFill>
        <p:spPr>
          <a:xfrm>
            <a:off x="408374" y="2149232"/>
            <a:ext cx="5076908" cy="3989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8" y="2001355"/>
            <a:ext cx="3514782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созданию траектории: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 », чтобы добавить записи о событиях во временный список записей.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Нажмите, чтобы открыть список временных записей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записи, которые использовались для создания траектории.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«Создать траекторию».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689213" y="3421995"/>
            <a:ext cx="217797" cy="2115975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流程图: 联系 26"/>
          <p:cNvSpPr/>
          <p:nvPr/>
        </p:nvSpPr>
        <p:spPr bwMode="auto">
          <a:xfrm>
            <a:off x="4447024" y="316624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783" y="2447558"/>
            <a:ext cx="266700" cy="25717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 bwMode="auto">
          <a:xfrm>
            <a:off x="5249805" y="3094063"/>
            <a:ext cx="235477" cy="23991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5007616" y="283830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874" y="2001355"/>
            <a:ext cx="1535197" cy="4285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圆角矩形 20"/>
          <p:cNvSpPr/>
          <p:nvPr/>
        </p:nvSpPr>
        <p:spPr bwMode="auto">
          <a:xfrm>
            <a:off x="7081535" y="3119611"/>
            <a:ext cx="235477" cy="23991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6839346" y="286385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6981308" y="2156152"/>
            <a:ext cx="235477" cy="23991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4" name="流程图: 联系 26"/>
          <p:cNvSpPr/>
          <p:nvPr/>
        </p:nvSpPr>
        <p:spPr bwMode="auto">
          <a:xfrm>
            <a:off x="6739119" y="190039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C8BC581F-1CC6-4A25-8A7B-ECD53D8F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27" name="图示 16">
            <a:extLst>
              <a:ext uri="{FF2B5EF4-FFF2-40B4-BE49-F238E27FC236}">
                <a16:creationId xmlns:a16="http://schemas.microsoft.com/office/drawing/2014/main" id="{13BDB3DC-4F65-40D3-ABFD-80A0B4FA7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4700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001355"/>
            <a:ext cx="7365126" cy="4137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7" y="2001355"/>
            <a:ext cx="3793767" cy="3037888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созданию траектории: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 startAt="5"/>
            </a:pPr>
            <a:r>
              <a:rPr lang="ru-RU" altLang="zh-CN" sz="1400" b="1" dirty="0">
                <a:ea typeface="Cambria" panose="02040503050406030204" pitchFamily="18" charset="0"/>
              </a:rPr>
              <a:t>DSS покажет траекторию движения кадров</a:t>
            </a:r>
          </a:p>
          <a:p>
            <a:pPr marL="342900" indent="-342900" algn="just">
              <a:buClrTx/>
              <a:buSzPct val="100000"/>
              <a:buFont typeface="+mj-lt"/>
              <a:buAutoNum type="arabicPeriod" startAt="5"/>
            </a:pPr>
            <a:r>
              <a:rPr lang="ru-RU" altLang="zh-CN" sz="1400" b="1" dirty="0">
                <a:ea typeface="Cambria" panose="02040503050406030204" pitchFamily="18" charset="0"/>
              </a:rPr>
              <a:t>Кнопка управления</a:t>
            </a:r>
          </a:p>
          <a:p>
            <a:pPr marL="342900" indent="-342900" algn="just">
              <a:buClrTx/>
              <a:buSzPct val="100000"/>
              <a:buFont typeface="+mj-lt"/>
              <a:buAutoNum type="arabicPeriod" startAt="5"/>
            </a:pPr>
            <a:r>
              <a:rPr lang="ru-RU" altLang="zh-CN" sz="1400" b="1" dirty="0">
                <a:ea typeface="Cambria" panose="02040503050406030204" pitchFamily="18" charset="0"/>
              </a:rPr>
              <a:t>Стоп/Старт</a:t>
            </a:r>
          </a:p>
          <a:p>
            <a:pPr algn="just">
              <a:buClrTx/>
              <a:buSzPct val="100000"/>
            </a:pPr>
            <a:r>
              <a:rPr lang="ru-RU" altLang="zh-CN" sz="1400" b="1" dirty="0">
                <a:ea typeface="Cambria" panose="02040503050406030204" pitchFamily="18" charset="0"/>
              </a:rPr>
              <a:t>Повтор</a:t>
            </a:r>
          </a:p>
          <a:p>
            <a:pPr algn="just">
              <a:buClrTx/>
              <a:buSzPct val="100000"/>
            </a:pPr>
            <a:r>
              <a:rPr lang="ru-RU" altLang="zh-CN" sz="1400" b="1" dirty="0">
                <a:ea typeface="Cambria" panose="02040503050406030204" pitchFamily="18" charset="0"/>
              </a:rPr>
              <a:t>Различные скорости отображения: 1X/2X/4X/8X/16X</a:t>
            </a:r>
          </a:p>
          <a:p>
            <a:pPr algn="just">
              <a:buClrTx/>
              <a:buSzPct val="100000"/>
            </a:pPr>
            <a:r>
              <a:rPr lang="ru-RU" altLang="zh-CN" sz="1400" b="1" dirty="0">
                <a:ea typeface="Cambria" panose="02040503050406030204" pitchFamily="18" charset="0"/>
              </a:rPr>
              <a:t>Экспорт трека при необходимости</a:t>
            </a:r>
            <a:endParaRPr lang="en-GB" altLang="zh-CN" sz="1400" dirty="0">
              <a:ea typeface="Cambria" panose="02040503050406030204" pitchFamily="18" charset="0"/>
            </a:endParaRPr>
          </a:p>
          <a:p>
            <a:pPr marL="342900" indent="-342900" algn="just">
              <a:buClrTx/>
              <a:buSzPct val="100000"/>
              <a:buFont typeface="+mj-lt"/>
              <a:buAutoNum type="arabicPeriod" startAt="7"/>
            </a:pP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3738600" y="3467263"/>
            <a:ext cx="1331341" cy="1385395"/>
          </a:xfrm>
          <a:prstGeom prst="roundRect">
            <a:avLst>
              <a:gd name="adj" fmla="val 480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流程图: 联系 26"/>
          <p:cNvSpPr/>
          <p:nvPr/>
        </p:nvSpPr>
        <p:spPr bwMode="auto">
          <a:xfrm>
            <a:off x="3496411" y="321150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7269932" y="2355328"/>
            <a:ext cx="561283" cy="23991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4" name="流程图: 联系 26"/>
          <p:cNvSpPr/>
          <p:nvPr/>
        </p:nvSpPr>
        <p:spPr bwMode="auto">
          <a:xfrm>
            <a:off x="7348510" y="200490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6667654" y="2355328"/>
            <a:ext cx="561283" cy="239911"/>
          </a:xfrm>
          <a:prstGeom prst="roundRect">
            <a:avLst>
              <a:gd name="adj" fmla="val 102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6" name="流程图: 联系 26"/>
          <p:cNvSpPr/>
          <p:nvPr/>
        </p:nvSpPr>
        <p:spPr bwMode="auto">
          <a:xfrm>
            <a:off x="6746232" y="200490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7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2DE7AF01-2F69-4E46-8EE6-8DAAC8DB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19D8286B-9CE9-4B1D-AC28-652BEC639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8148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8" y="1998073"/>
            <a:ext cx="7098182" cy="3989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7" y="2001354"/>
            <a:ext cx="3793767" cy="4788066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Действия по получению записей с устройства: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«Получить записи».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пароль DSS.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метод извлечения.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Автоматическое извлечение: автоматически извлекает записи за 24 часа до времени синхронизации.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Извлечь сейчас: Извлеките записи, начиная с момента последнего извлечения, которые не были извлечены.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Извлечение по диапазону: выберите диапазон, из которого вы хотите извлечь записи.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4. Не забудьте нажать «ОК», чтобы сохранить конфигурацию.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1857047" y="2948517"/>
            <a:ext cx="587216" cy="251883"/>
          </a:xfrm>
          <a:prstGeom prst="roundRect">
            <a:avLst>
              <a:gd name="adj" fmla="val 480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流程图: 联系 26"/>
          <p:cNvSpPr/>
          <p:nvPr/>
        </p:nvSpPr>
        <p:spPr bwMode="auto">
          <a:xfrm>
            <a:off x="1614857" y="269276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804" y="3356124"/>
            <a:ext cx="1980945" cy="296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546" y="3354378"/>
            <a:ext cx="1994864" cy="296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71" y="3354378"/>
            <a:ext cx="2000213" cy="2969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圆角矩形 17"/>
          <p:cNvSpPr/>
          <p:nvPr/>
        </p:nvSpPr>
        <p:spPr bwMode="auto">
          <a:xfrm>
            <a:off x="1333804" y="3354378"/>
            <a:ext cx="1980945" cy="2969001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3448334" y="3354378"/>
            <a:ext cx="1980945" cy="2969001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5596051" y="3358813"/>
            <a:ext cx="1980945" cy="2969001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2594464" y="6113072"/>
            <a:ext cx="284582" cy="198966"/>
          </a:xfrm>
          <a:prstGeom prst="roundRect">
            <a:avLst>
              <a:gd name="adj" fmla="val 480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7" name="流程图: 联系 26"/>
          <p:cNvSpPr/>
          <p:nvPr/>
        </p:nvSpPr>
        <p:spPr bwMode="auto">
          <a:xfrm>
            <a:off x="2352274" y="585731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4720977" y="6112892"/>
            <a:ext cx="284582" cy="198966"/>
          </a:xfrm>
          <a:prstGeom prst="roundRect">
            <a:avLst>
              <a:gd name="adj" fmla="val 480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4478787" y="585713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6846204" y="6112892"/>
            <a:ext cx="284582" cy="198966"/>
          </a:xfrm>
          <a:prstGeom prst="roundRect">
            <a:avLst>
              <a:gd name="adj" fmla="val 480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1" name="流程图: 联系 26"/>
          <p:cNvSpPr/>
          <p:nvPr/>
        </p:nvSpPr>
        <p:spPr bwMode="auto">
          <a:xfrm>
            <a:off x="6604014" y="585713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DC36FEF0-D40D-416D-BA3C-D20A8195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25" name="图示 16">
            <a:extLst>
              <a:ext uri="{FF2B5EF4-FFF2-40B4-BE49-F238E27FC236}">
                <a16:creationId xmlns:a16="http://schemas.microsoft.com/office/drawing/2014/main" id="{BCF6D8A2-6F58-4341-8239-E46DDA43F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0683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6" y="1998073"/>
            <a:ext cx="7084355" cy="3985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内容占位符 2"/>
          <p:cNvSpPr>
            <a:spLocks noGrp="1"/>
          </p:cNvSpPr>
          <p:nvPr>
            <p:ph sz="quarter" idx="4294967295"/>
          </p:nvPr>
        </p:nvSpPr>
        <p:spPr>
          <a:xfrm>
            <a:off x="8211127" y="2001354"/>
            <a:ext cx="3793767" cy="2931131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 по использованию Анализа персонала: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«Анализ входящих и выходящих людей».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зону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Настроить время начала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«Поиск», и DSS отобразит все записи входа и выхода зоны с момента начала до настоящего времени.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2020446" y="2203568"/>
            <a:ext cx="1153577" cy="163298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3" name="流程图: 联系 26"/>
          <p:cNvSpPr/>
          <p:nvPr/>
        </p:nvSpPr>
        <p:spPr bwMode="auto">
          <a:xfrm>
            <a:off x="1778256" y="194781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1433920" y="2402137"/>
            <a:ext cx="1238942" cy="192976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流程图: 联系 26"/>
          <p:cNvSpPr/>
          <p:nvPr/>
        </p:nvSpPr>
        <p:spPr bwMode="auto">
          <a:xfrm>
            <a:off x="1191730" y="214638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6817298" y="2383567"/>
            <a:ext cx="374810" cy="21154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流程图: 联系 26"/>
          <p:cNvSpPr/>
          <p:nvPr/>
        </p:nvSpPr>
        <p:spPr bwMode="auto">
          <a:xfrm>
            <a:off x="6575108" y="212781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2746850" y="2409892"/>
            <a:ext cx="1360037" cy="156924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4026212" y="214638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CFAC0421-9BCA-434F-BB69-A6F05742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Приложение</a:t>
            </a:r>
            <a:endParaRPr lang="zh-CN" altLang="en-US" dirty="0"/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A7402B32-01D8-4330-9B49-05EEF3B6D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636800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087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56" y="1950841"/>
            <a:ext cx="6812680" cy="3832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内容占位符 2"/>
          <p:cNvSpPr>
            <a:spLocks noGrp="1"/>
          </p:cNvSpPr>
          <p:nvPr>
            <p:ph sz="quarter" idx="4294967295"/>
          </p:nvPr>
        </p:nvSpPr>
        <p:spPr>
          <a:xfrm>
            <a:off x="8622280" y="1931563"/>
            <a:ext cx="3255192" cy="3250277"/>
          </a:xfrm>
        </p:spPr>
        <p:txBody>
          <a:bodyPr>
            <a:normAutofit fontScale="925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Как установить общедоступный пароль: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Войдите в «Конфигурацию контроля доступа».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Нажмите «Открытый пароль».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Добавить нового пользователя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Заполните основную информацию и общедоступный пароль.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разрешения для соответствующих дверей или видеодомофонов и сохраните их.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890" y="2413491"/>
            <a:ext cx="6812680" cy="3832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圆角矩形 25"/>
          <p:cNvSpPr/>
          <p:nvPr/>
        </p:nvSpPr>
        <p:spPr bwMode="auto">
          <a:xfrm>
            <a:off x="2539517" y="2828016"/>
            <a:ext cx="3440892" cy="942439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2570302" y="4041846"/>
            <a:ext cx="3440892" cy="1628058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8" name="流程图: 联系 26"/>
          <p:cNvSpPr/>
          <p:nvPr/>
        </p:nvSpPr>
        <p:spPr bwMode="auto">
          <a:xfrm>
            <a:off x="2302930" y="379984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2315920" y="262671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1372590" y="2142943"/>
            <a:ext cx="395033" cy="158846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1" name="流程图: 联系 26"/>
          <p:cNvSpPr/>
          <p:nvPr/>
        </p:nvSpPr>
        <p:spPr bwMode="auto">
          <a:xfrm>
            <a:off x="1098854" y="193410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443023" y="2631380"/>
            <a:ext cx="909586" cy="24887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5" name="流程图: 联系 26"/>
          <p:cNvSpPr/>
          <p:nvPr/>
        </p:nvSpPr>
        <p:spPr bwMode="auto">
          <a:xfrm>
            <a:off x="169287" y="242254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 bwMode="auto">
          <a:xfrm>
            <a:off x="1638676" y="1920909"/>
            <a:ext cx="684819" cy="24887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" name="流程图: 联系 26"/>
          <p:cNvSpPr/>
          <p:nvPr/>
        </p:nvSpPr>
        <p:spPr bwMode="auto">
          <a:xfrm>
            <a:off x="2233091" y="164951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 bwMode="auto">
          <a:xfrm>
            <a:off x="8622280" y="5568527"/>
            <a:ext cx="3569720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DSS поддерживает до 1500 общедоступных паролей.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6EDA168B-0255-490A-BF4D-8B924616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1" name="图示 16">
            <a:extLst>
              <a:ext uri="{FF2B5EF4-FFF2-40B4-BE49-F238E27FC236}">
                <a16:creationId xmlns:a16="http://schemas.microsoft.com/office/drawing/2014/main" id="{3EEDCFC3-27B1-4E2A-B261-0477AA4B5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652424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24906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92" y="1925420"/>
            <a:ext cx="6956284" cy="391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/>
          <a:srcRect l="1" r="39712" b="35382"/>
          <a:stretch/>
        </p:blipFill>
        <p:spPr>
          <a:xfrm>
            <a:off x="1916869" y="2618981"/>
            <a:ext cx="6059968" cy="403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1392433" y="204489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478056" y="219411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756089" y="2468448"/>
            <a:ext cx="946348" cy="56414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2219151" y="3881450"/>
            <a:ext cx="1656028" cy="375477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1735601" y="2167717"/>
            <a:ext cx="362537" cy="16974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1978809" y="361540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1661941" y="166050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1918526" y="1930232"/>
            <a:ext cx="723076" cy="20541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618225" y="1924763"/>
            <a:ext cx="2977145" cy="38048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200" b="1" dirty="0">
                <a:ea typeface="Cambria" panose="02040503050406030204" pitchFamily="18" charset="0"/>
              </a:rPr>
              <a:t>Правило доступа: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Войдите в «Конфигурацию контроля доступа».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Выберите «Все правила».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Нажмите «Добавить»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Выберите тип правила: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Общая проверка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Нормально открытый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Нормально закрытый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Разблокировка от первого лица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Разблокировка нескольких человек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 err="1">
                <a:ea typeface="Cambria" panose="02040503050406030204" pitchFamily="18" charset="0"/>
              </a:rPr>
              <a:t>Антивозврат</a:t>
            </a:r>
            <a:endParaRPr lang="ru-RU" altLang="zh-CN" sz="1200" dirty="0">
              <a:ea typeface="Cambria" panose="02040503050406030204" pitchFamily="18" charset="0"/>
            </a:endParaRP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 err="1">
                <a:ea typeface="Cambria" panose="02040503050406030204" pitchFamily="18" charset="0"/>
              </a:rPr>
              <a:t>Многодверный</a:t>
            </a:r>
            <a:r>
              <a:rPr lang="ru-RU" altLang="zh-CN" sz="1200" dirty="0">
                <a:ea typeface="Cambria" panose="02040503050406030204" pitchFamily="18" charset="0"/>
              </a:rPr>
              <a:t> замок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Удаленная проверка</a:t>
            </a:r>
            <a:endParaRPr lang="en-US" altLang="zh-CN" sz="1200" dirty="0">
              <a:ea typeface="Cambria" panose="020405030504060302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618225" y="5644902"/>
            <a:ext cx="2768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Примечание: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DSS Express и DSS4004-S2 не поддерживают расширенные правила.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0798D527-DA9C-4BEF-91F4-348B4FE9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0" name="图示 16">
            <a:extLst>
              <a:ext uri="{FF2B5EF4-FFF2-40B4-BE49-F238E27FC236}">
                <a16:creationId xmlns:a16="http://schemas.microsoft.com/office/drawing/2014/main" id="{88E354E1-E0E7-4398-8768-DC0985592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65846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6" y="1853574"/>
            <a:ext cx="7188239" cy="424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566735" y="351679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66735" y="299862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4848" y="3007121"/>
            <a:ext cx="1143290" cy="35150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4848" y="4352451"/>
            <a:ext cx="1143290" cy="7059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978819" y="3524836"/>
            <a:ext cx="2999793" cy="71642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66735" y="434541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66735" y="23410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4848" y="2552102"/>
            <a:ext cx="797585" cy="34255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520948" y="1853574"/>
            <a:ext cx="3107685" cy="3720139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Общая конфигурация проверки: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времени». Выберите «Шаблон времени» и «План отпуска».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по зоне и точке доступа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«Человек» Выберите по группе людей и по человеку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954848" y="5113902"/>
            <a:ext cx="1143290" cy="7059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566735" y="510686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F513E973-0884-4B9E-BA34-50F464E5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2" name="图示 16">
            <a:extLst>
              <a:ext uri="{FF2B5EF4-FFF2-40B4-BE49-F238E27FC236}">
                <a16:creationId xmlns:a16="http://schemas.microsoft.com/office/drawing/2014/main" id="{5F1E1D95-0288-4B34-B750-80361AE4D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06968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6" y="1853574"/>
            <a:ext cx="7188239" cy="424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566735" y="351679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66735" y="299862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4848" y="3007121"/>
            <a:ext cx="1143290" cy="35150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4848" y="4352451"/>
            <a:ext cx="1143290" cy="7059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978819" y="3524836"/>
            <a:ext cx="2999793" cy="71642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66735" y="434541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66735" y="23410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4848" y="2552102"/>
            <a:ext cx="797585" cy="34255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365305" y="1878348"/>
            <a:ext cx="3444074" cy="3720139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Нормально открытая/закрытая конфигурация: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 Выберите шаблон времени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B31FB651-4136-488F-8FA9-06700F56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2D32B81A-E270-492F-8467-7BEFE8583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4565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77" y="1660509"/>
            <a:ext cx="7188238" cy="424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1986786" y="247674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478056" y="280555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866169" y="2814056"/>
            <a:ext cx="1143290" cy="35150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878421" y="3687385"/>
            <a:ext cx="1143290" cy="7059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2320546" y="2805558"/>
            <a:ext cx="1549932" cy="633113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478056" y="368738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478056" y="214793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866169" y="2359037"/>
            <a:ext cx="797585" cy="34255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287484" y="1853574"/>
            <a:ext cx="3521895" cy="390520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Конфигурация разблокировки от первого лица: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Дверь можно открыть только после того, как будет проведена первая карта.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«Обычный» или «Обычный открытый» после разблокировки от первого лица.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 Выберите шаблон времени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«Человек» Выберите по группе людей и по человеку</a:t>
            </a:r>
            <a:endParaRPr lang="en-US" altLang="zh-CN" sz="1400" dirty="0">
              <a:ea typeface="Cambria" panose="02040503050406030204" pitchFamily="18" charset="0"/>
            </a:endParaRPr>
          </a:p>
          <a:p>
            <a:pPr marL="342900" indent="-342900" algn="just">
              <a:buClrTx/>
              <a:buSzPct val="100000"/>
              <a:buFont typeface="Wingdings" pitchFamily="2" charset="2"/>
              <a:buAutoNum type="arabicPeriod"/>
            </a:pP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866169" y="4538535"/>
            <a:ext cx="1143290" cy="978536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478056" y="453853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618" y="2942575"/>
            <a:ext cx="1390312" cy="49609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0" y="5618176"/>
            <a:ext cx="7164325" cy="1239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圆角矩形 21"/>
          <p:cNvSpPr/>
          <p:nvPr/>
        </p:nvSpPr>
        <p:spPr bwMode="auto">
          <a:xfrm>
            <a:off x="854203" y="5560118"/>
            <a:ext cx="1143290" cy="57219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466090" y="556011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>
            <a:off x="8287484" y="5664418"/>
            <a:ext cx="3569720" cy="118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Чтобы использовать функцию разблокировки от первого лица, тип доступа для людей должен быть общим.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4F31EEE8-82AE-400B-B08E-C888ABA5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7" name="图示 16">
            <a:extLst>
              <a:ext uri="{FF2B5EF4-FFF2-40B4-BE49-F238E27FC236}">
                <a16:creationId xmlns:a16="http://schemas.microsoft.com/office/drawing/2014/main" id="{7AF352F0-38D7-46B3-8C90-7D3EFFFAB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738125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7" y="1753485"/>
            <a:ext cx="7188238" cy="424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566735" y="345160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66735" y="289853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4848" y="2907032"/>
            <a:ext cx="1143290" cy="35150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4848" y="4252362"/>
            <a:ext cx="1143290" cy="7059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954848" y="3424970"/>
            <a:ext cx="1521190" cy="46116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66735" y="4245328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66735" y="224091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4848" y="2452013"/>
            <a:ext cx="797585" cy="34255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520948" y="1853574"/>
            <a:ext cx="3107685" cy="372013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Конфигурация разблокировки для нескольких человек: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Дверь можно открыть только после того, как несколько человек проведут свои карты.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времени»: шаблон по умолчанию на весь период.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«Человек». Выберите по группе лиц и по человеку, выберите из списка лиц.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57" y="5255114"/>
            <a:ext cx="7188238" cy="1239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 bwMode="auto">
          <a:xfrm>
            <a:off x="926735" y="5121236"/>
            <a:ext cx="1143290" cy="568386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566735" y="512123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117788D9-7D4F-411F-AFBC-BF988B2B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2" name="图示 16">
            <a:extLst>
              <a:ext uri="{FF2B5EF4-FFF2-40B4-BE49-F238E27FC236}">
                <a16:creationId xmlns:a16="http://schemas.microsoft.com/office/drawing/2014/main" id="{5EB8B89C-90F7-49F6-AA46-30063AE4BA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1096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148397"/>
            <a:ext cx="6796384" cy="3823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圆角矩形 17"/>
          <p:cNvSpPr/>
          <p:nvPr/>
        </p:nvSpPr>
        <p:spPr bwMode="auto">
          <a:xfrm>
            <a:off x="417290" y="4125037"/>
            <a:ext cx="307329" cy="274435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流程图: 联系 26"/>
          <p:cNvSpPr/>
          <p:nvPr/>
        </p:nvSpPr>
        <p:spPr bwMode="auto">
          <a:xfrm>
            <a:off x="175100" y="386928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406451" y="3035234"/>
            <a:ext cx="408800" cy="41533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流程图: 联系 26"/>
          <p:cNvSpPr/>
          <p:nvPr/>
        </p:nvSpPr>
        <p:spPr bwMode="auto">
          <a:xfrm>
            <a:off x="1164261" y="277947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2826854" cy="3250277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Нажмите “Конфигурация”    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Нажмите “Устройство”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2B25F64-EC1C-4C65-8D83-8FFB32EA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Добавление устройств и настройка</a:t>
            </a:r>
            <a:endParaRPr lang="zh-CN" altLang="en-US" dirty="0"/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591EED05-5BE7-4A10-941A-6579665B5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75242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377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88" y="5001629"/>
            <a:ext cx="6416781" cy="1771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8" y="3400442"/>
            <a:ext cx="6416781" cy="1698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89" y="1660509"/>
            <a:ext cx="6416781" cy="1739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流程图: 联系 26"/>
          <p:cNvSpPr/>
          <p:nvPr/>
        </p:nvSpPr>
        <p:spPr bwMode="auto">
          <a:xfrm>
            <a:off x="673816" y="538065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7" name="流程图: 联系 26"/>
          <p:cNvSpPr/>
          <p:nvPr/>
        </p:nvSpPr>
        <p:spPr bwMode="auto">
          <a:xfrm>
            <a:off x="630456" y="344255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1061928" y="3400441"/>
            <a:ext cx="1399170" cy="448463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1061928" y="5354026"/>
            <a:ext cx="5455603" cy="609029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673816" y="178162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1033816" y="2011734"/>
            <a:ext cx="2623861" cy="79352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内容占位符 2"/>
          <p:cNvSpPr>
            <a:spLocks noGrp="1"/>
          </p:cNvSpPr>
          <p:nvPr>
            <p:ph sz="quarter" idx="4294967295"/>
          </p:nvPr>
        </p:nvSpPr>
        <p:spPr>
          <a:xfrm>
            <a:off x="7966884" y="1848955"/>
            <a:ext cx="3229652" cy="372013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Конфигурация разблокировки для нескольких человек: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Дверь можно открыть только после того, как будут проведены все </a:t>
            </a:r>
            <a:r>
              <a:rPr lang="ru-RU" altLang="zh-CN" sz="1400" b="1" dirty="0" err="1">
                <a:ea typeface="Cambria" panose="02040503050406030204" pitchFamily="18" charset="0"/>
              </a:rPr>
              <a:t>мультикарты</a:t>
            </a:r>
            <a:r>
              <a:rPr lang="ru-RU" altLang="zh-CN" sz="1400" b="1" dirty="0"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«Список людей».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«Список групп, который вам нужен»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Настройте разрешения группы.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Вы можете выбрать количество действительных лиц, режим разблокировки (включая карту, пароль, отпечатки пальцев, лицо), уровни работы.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307" y="5980094"/>
            <a:ext cx="620143" cy="238516"/>
          </a:xfrm>
          <a:prstGeom prst="rect">
            <a:avLst/>
          </a:prstGeom>
        </p:spPr>
      </p:pic>
      <p:sp>
        <p:nvSpPr>
          <p:cNvPr id="34" name="圆角矩形 33"/>
          <p:cNvSpPr/>
          <p:nvPr/>
        </p:nvSpPr>
        <p:spPr bwMode="auto">
          <a:xfrm>
            <a:off x="3789697" y="5994484"/>
            <a:ext cx="2727834" cy="60611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cxnSp>
        <p:nvCxnSpPr>
          <p:cNvPr id="35" name="直接箭头连接符 34"/>
          <p:cNvCxnSpPr/>
          <p:nvPr/>
        </p:nvCxnSpPr>
        <p:spPr bwMode="auto">
          <a:xfrm flipV="1">
            <a:off x="6550095" y="6297540"/>
            <a:ext cx="1037479" cy="5975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8" name="文本框 37"/>
          <p:cNvSpPr txBox="1"/>
          <p:nvPr/>
        </p:nvSpPr>
        <p:spPr bwMode="auto">
          <a:xfrm>
            <a:off x="7966884" y="5620844"/>
            <a:ext cx="3569720" cy="90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Операции необходимо выполнять в существующем порядке.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8E727455-26B5-4307-9528-E90D289AE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2155CA94-C0B5-4E72-A0D0-761AE3DC1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20083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90" y="1897414"/>
            <a:ext cx="7173395" cy="4234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1980596" y="290966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21736" y="290966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0274" y="2855449"/>
            <a:ext cx="839615" cy="38386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0274" y="3282358"/>
            <a:ext cx="839615" cy="33953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2380506" y="2855449"/>
            <a:ext cx="1516027" cy="397221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28097" y="329235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36276" y="241859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0275" y="2459768"/>
            <a:ext cx="839614" cy="334528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277267" y="1748986"/>
            <a:ext cx="3521895" cy="394411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Конфигурация запрета обратного входа: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Записи о входе и выходе должны совпадать друг с другом, как установлено для групп дверей.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Выберите «Тип запрета обратного входа»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Выберите «Сбросить время».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Введите «План времени» Выберите шаблон времени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Установить противолодочные маршруты, открыть двери в соответствии с порядком противолодочных маршрутов, противолодочные группы 2 группы.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949828" y="3721042"/>
            <a:ext cx="1430677" cy="714771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521736" y="381587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949828" y="4548639"/>
            <a:ext cx="1143290" cy="57219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534921" y="454863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183" y="3939869"/>
            <a:ext cx="3707480" cy="2361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圆角矩形 26"/>
          <p:cNvSpPr/>
          <p:nvPr/>
        </p:nvSpPr>
        <p:spPr bwMode="auto">
          <a:xfrm>
            <a:off x="949828" y="5324958"/>
            <a:ext cx="441227" cy="241126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cxnSp>
        <p:nvCxnSpPr>
          <p:cNvPr id="28" name="直接箭头连接符 27"/>
          <p:cNvCxnSpPr/>
          <p:nvPr/>
        </p:nvCxnSpPr>
        <p:spPr bwMode="auto">
          <a:xfrm flipV="1">
            <a:off x="1562131" y="5280703"/>
            <a:ext cx="3204422" cy="171534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标题 1">
            <a:extLst>
              <a:ext uri="{FF2B5EF4-FFF2-40B4-BE49-F238E27FC236}">
                <a16:creationId xmlns:a16="http://schemas.microsoft.com/office/drawing/2014/main" id="{8F753BDD-2CC9-4A61-B4B5-91E8F936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6" name="图示 16">
            <a:extLst>
              <a:ext uri="{FF2B5EF4-FFF2-40B4-BE49-F238E27FC236}">
                <a16:creationId xmlns:a16="http://schemas.microsoft.com/office/drawing/2014/main" id="{81DC3C61-EA89-4423-BF00-20B452B33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81279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90" y="1897414"/>
            <a:ext cx="7173395" cy="4234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1980596" y="290966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21736" y="290966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0274" y="2855449"/>
            <a:ext cx="839615" cy="38386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0274" y="3282358"/>
            <a:ext cx="839615" cy="33953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2380506" y="2855449"/>
            <a:ext cx="1516027" cy="397221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28097" y="329235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36276" y="241859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0275" y="2459768"/>
            <a:ext cx="839614" cy="334528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277267" y="1748986"/>
            <a:ext cx="3521895" cy="394411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Конфигурация запрета обратного входа: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Записи о входе и выходе должны совпадать друг с другом, как установлено для групп дверей.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тип запрета обратного входа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«Сбросить время».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стратегию автономного выполнения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времени». Выберите «Шаблон времени» и «План отпуска».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Выстроить противолодочные маршруты, открыть двери последовательно по противолодочным маршрутам, противолодочные группы 2-4 группы; 16 глобальных противолодочных маршрутов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2387506" y="3314161"/>
            <a:ext cx="1509027" cy="740108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1980596" y="332495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960841" y="4229235"/>
            <a:ext cx="2935692" cy="74349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流程图: 联系 26"/>
          <p:cNvSpPr/>
          <p:nvPr/>
        </p:nvSpPr>
        <p:spPr bwMode="auto">
          <a:xfrm>
            <a:off x="536276" y="433882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>
            <a:off x="8289023" y="5161543"/>
            <a:ext cx="3569720" cy="173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Идти только по противолодочному маршруту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Событие, вызывающее открытие противолодочной двери, может быть вызвано только администратором, а затем проверено с первой точки после истечения времени сброса.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960841" y="5038591"/>
            <a:ext cx="2935692" cy="74349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9" name="流程图: 联系 26"/>
          <p:cNvSpPr/>
          <p:nvPr/>
        </p:nvSpPr>
        <p:spPr bwMode="auto">
          <a:xfrm>
            <a:off x="535627" y="5129023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7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52" y="3444631"/>
            <a:ext cx="1485070" cy="609638"/>
          </a:xfrm>
          <a:prstGeom prst="rect">
            <a:avLst/>
          </a:prstGeom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1B379B8B-3F2C-4E95-9B7B-DB6A0CA8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7" name="图示 16">
            <a:extLst>
              <a:ext uri="{FF2B5EF4-FFF2-40B4-BE49-F238E27FC236}">
                <a16:creationId xmlns:a16="http://schemas.microsoft.com/office/drawing/2014/main" id="{DA4041D1-19D9-4C93-ABF3-F2D9E1670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37372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5" y="1853573"/>
            <a:ext cx="7188239" cy="424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566735" y="351679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66735" y="299862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4848" y="3007121"/>
            <a:ext cx="1143290" cy="35150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4848" y="4352451"/>
            <a:ext cx="1143290" cy="46274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978819" y="3524836"/>
            <a:ext cx="2999793" cy="71642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66735" y="434541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66735" y="23410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4848" y="2552102"/>
            <a:ext cx="797585" cy="34255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365305" y="1878348"/>
            <a:ext cx="3444074" cy="3720139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Конфигурация </a:t>
            </a:r>
            <a:r>
              <a:rPr lang="ru-RU" altLang="zh-CN" sz="1400" b="1" dirty="0" err="1">
                <a:ea typeface="Cambria" panose="02040503050406030204" pitchFamily="18" charset="0"/>
              </a:rPr>
              <a:t>многодверной</a:t>
            </a:r>
            <a:r>
              <a:rPr lang="ru-RU" altLang="zh-CN" sz="1400" b="1" dirty="0">
                <a:ea typeface="Cambria" panose="02040503050406030204" pitchFamily="18" charset="0"/>
              </a:rPr>
              <a:t> блокировки: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Дверь можно открыть только тогда, когда другие двери в той же группе закрыты.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 Выберите шаблон времени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926735" y="4815191"/>
            <a:ext cx="2108295" cy="214696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8368506" y="5645954"/>
            <a:ext cx="3691722" cy="5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Multi-door interlock(at most one door can be opened)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86" y="4805769"/>
            <a:ext cx="4322450" cy="1457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圆角矩形 19"/>
          <p:cNvSpPr/>
          <p:nvPr/>
        </p:nvSpPr>
        <p:spPr bwMode="auto">
          <a:xfrm>
            <a:off x="926735" y="5114523"/>
            <a:ext cx="441227" cy="241126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>
            <a:off x="1459282" y="5290148"/>
            <a:ext cx="2792892" cy="98974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标题 1">
            <a:extLst>
              <a:ext uri="{FF2B5EF4-FFF2-40B4-BE49-F238E27FC236}">
                <a16:creationId xmlns:a16="http://schemas.microsoft.com/office/drawing/2014/main" id="{1204D237-6898-4649-8824-8AE7C8C7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3" name="图示 16">
            <a:extLst>
              <a:ext uri="{FF2B5EF4-FFF2-40B4-BE49-F238E27FC236}">
                <a16:creationId xmlns:a16="http://schemas.microsoft.com/office/drawing/2014/main" id="{AB8E9A72-F26A-4DA7-B1C0-8E80F59BF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65468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5" y="1845444"/>
            <a:ext cx="7202006" cy="4251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流程图: 联系 26"/>
          <p:cNvSpPr/>
          <p:nvPr/>
        </p:nvSpPr>
        <p:spPr bwMode="auto">
          <a:xfrm>
            <a:off x="566735" y="3516791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流程图: 联系 26"/>
          <p:cNvSpPr/>
          <p:nvPr/>
        </p:nvSpPr>
        <p:spPr bwMode="auto">
          <a:xfrm>
            <a:off x="566735" y="299862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954848" y="3007121"/>
            <a:ext cx="1143290" cy="35150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954848" y="4352451"/>
            <a:ext cx="1143290" cy="46274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978819" y="3524836"/>
            <a:ext cx="2999793" cy="71642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6" name="流程图: 联系 26"/>
          <p:cNvSpPr/>
          <p:nvPr/>
        </p:nvSpPr>
        <p:spPr bwMode="auto">
          <a:xfrm>
            <a:off x="566735" y="4345417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流程图: 联系 26"/>
          <p:cNvSpPr/>
          <p:nvPr/>
        </p:nvSpPr>
        <p:spPr bwMode="auto">
          <a:xfrm>
            <a:off x="566735" y="23410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954848" y="2552102"/>
            <a:ext cx="797585" cy="34255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9" name="内容占位符 2"/>
          <p:cNvSpPr>
            <a:spLocks noGrp="1"/>
          </p:cNvSpPr>
          <p:nvPr>
            <p:ph sz="quarter" idx="4294967295"/>
          </p:nvPr>
        </p:nvSpPr>
        <p:spPr>
          <a:xfrm>
            <a:off x="8365305" y="1878348"/>
            <a:ext cx="3444074" cy="3720139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Удаленная настройка: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Двери можно открыть только после аутентификации со стороны клиента DSS.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«Имя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«Тип правила»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«План времени» Выберите шаблон времени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Введите «Точка доступа» Выберите точку доступа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926735" y="4815191"/>
            <a:ext cx="2108295" cy="214696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280" y="5328781"/>
            <a:ext cx="4507202" cy="1055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直接箭头连接符 20"/>
          <p:cNvCxnSpPr/>
          <p:nvPr/>
        </p:nvCxnSpPr>
        <p:spPr bwMode="auto">
          <a:xfrm>
            <a:off x="2235200" y="5116945"/>
            <a:ext cx="1662545" cy="37568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A4C19A87-D74A-43FC-B226-01100ED9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20" name="图示 16">
            <a:extLst>
              <a:ext uri="{FF2B5EF4-FFF2-40B4-BE49-F238E27FC236}">
                <a16:creationId xmlns:a16="http://schemas.microsoft.com/office/drawing/2014/main" id="{FE96C83F-CD6A-45FB-B332-900E6C81D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1573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93" y="1977994"/>
            <a:ext cx="6538735" cy="3860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857" y="3458285"/>
            <a:ext cx="6434330" cy="2379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圆角矩形 10"/>
          <p:cNvSpPr/>
          <p:nvPr/>
        </p:nvSpPr>
        <p:spPr bwMode="auto">
          <a:xfrm>
            <a:off x="6532775" y="2679593"/>
            <a:ext cx="245097" cy="271178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11"/>
          <p:cNvCxnSpPr/>
          <p:nvPr/>
        </p:nvCxnSpPr>
        <p:spPr bwMode="auto">
          <a:xfrm flipH="1">
            <a:off x="5269583" y="3073138"/>
            <a:ext cx="1131217" cy="858325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4" name="内容占位符 2"/>
          <p:cNvSpPr>
            <a:spLocks noGrp="1"/>
          </p:cNvSpPr>
          <p:nvPr>
            <p:ph sz="quarter" idx="4294967295"/>
          </p:nvPr>
        </p:nvSpPr>
        <p:spPr>
          <a:xfrm>
            <a:off x="8365305" y="1878348"/>
            <a:ext cx="3444074" cy="3720139"/>
          </a:xfrm>
        </p:spPr>
        <p:txBody>
          <a:bodyPr>
            <a:norm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Сдача задачи: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dirty="0">
                <a:ea typeface="Cambria" panose="02040503050406030204" pitchFamily="18" charset="0"/>
              </a:rPr>
              <a:t>После завершения настройки правила вы можете просмотреть статус и сведения о доставке задачи, а также отредактировать задачу. Если произойдет ошибка, она будет предупреждена и отобразится сообщение об ошибке. Наконец, вы можете повторно выполнить задачу.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DD0F7D2-4945-47CF-BF94-1840F9AF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15" name="图示 16">
            <a:extLst>
              <a:ext uri="{FF2B5EF4-FFF2-40B4-BE49-F238E27FC236}">
                <a16:creationId xmlns:a16="http://schemas.microsoft.com/office/drawing/2014/main" id="{36CC7DBD-8C0E-4446-9AEF-2F46EB939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19902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68" y="1878348"/>
            <a:ext cx="7302638" cy="4060539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 bwMode="auto">
          <a:xfrm>
            <a:off x="719178" y="2844333"/>
            <a:ext cx="610001" cy="2382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1650512" y="2387133"/>
            <a:ext cx="6098181" cy="532174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1658891" y="2963449"/>
            <a:ext cx="610001" cy="238232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1290512" y="312040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264534" y="2161002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317826" y="265322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177218" y="2001355"/>
            <a:ext cx="3357770" cy="353245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Правила обслуживания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Выберите «Правила обслуживания».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Аномальные точки доступа и аномальное количество людей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b="1" dirty="0">
                <a:ea typeface="Cambria" panose="02040503050406030204" pitchFamily="18" charset="0"/>
              </a:rPr>
              <a:t>Отправить еще раз: вы можете обработать ненормальную информацию в соответствии с причиной исключения, изменить информацию о персонале и правилах дорожного движения на пункте пересечения, а также [Отправить снова] для завершения обработки исключения.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254044B9-5E86-424B-8A95-BB68E0B8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15" name="图示 16">
            <a:extLst>
              <a:ext uri="{FF2B5EF4-FFF2-40B4-BE49-F238E27FC236}">
                <a16:creationId xmlns:a16="http://schemas.microsoft.com/office/drawing/2014/main" id="{45D9FE42-5A1E-461C-AC74-1CAF40E25B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5374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51" y="1878348"/>
            <a:ext cx="6885479" cy="4064922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 bwMode="auto">
          <a:xfrm>
            <a:off x="990198" y="2714103"/>
            <a:ext cx="1095989" cy="814803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2367184" y="2181928"/>
            <a:ext cx="5191856" cy="893165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流程图: 联系 26"/>
          <p:cNvSpPr/>
          <p:nvPr/>
        </p:nvSpPr>
        <p:spPr bwMode="auto">
          <a:xfrm>
            <a:off x="1930540" y="2136264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561673" y="265322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8177218" y="2001355"/>
            <a:ext cx="3642250" cy="349181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Проверка согласованности: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Выберите оборудование для проверки согласованности данных, проверьте согласованность платформы и персонала оборудования, а также проверьте согласованность количества отпечатков пальцев персонала.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В записях проверки вы можете проверить несоответствие данных и решить проблему несоответствия.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/>
            </a:pPr>
            <a:r>
              <a:rPr lang="ru-RU" altLang="zh-CN" sz="1400" dirty="0">
                <a:ea typeface="Cambria" panose="02040503050406030204" pitchFamily="18" charset="0"/>
              </a:rPr>
              <a:t>Просмотр деталей и процесс одним щелчком мыши.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45" y="3121504"/>
            <a:ext cx="5311331" cy="2282238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 bwMode="auto">
          <a:xfrm flipH="1">
            <a:off x="3793067" y="2992143"/>
            <a:ext cx="2475548" cy="51015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圆角矩形 23"/>
          <p:cNvSpPr/>
          <p:nvPr/>
        </p:nvSpPr>
        <p:spPr bwMode="auto">
          <a:xfrm>
            <a:off x="2742220" y="3378673"/>
            <a:ext cx="712901" cy="217967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7" name="流程图: 联系 26"/>
          <p:cNvSpPr/>
          <p:nvPr/>
        </p:nvSpPr>
        <p:spPr bwMode="auto">
          <a:xfrm>
            <a:off x="5870293" y="2387295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6268615" y="2626391"/>
            <a:ext cx="985625" cy="198090"/>
          </a:xfrm>
          <a:prstGeom prst="roundRect">
            <a:avLst>
              <a:gd name="adj" fmla="val 202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48A30D68-8718-429E-A1CD-E9AA87B8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ru-RU" altLang="zh-CN" dirty="0">
                <a:sym typeface="Calibri" panose="020F0502020204030204" pitchFamily="34" charset="0"/>
              </a:rPr>
              <a:t>Контроль доступа | Публичный пароль</a:t>
            </a:r>
            <a:endParaRPr lang="zh-CN" altLang="en-US" dirty="0"/>
          </a:p>
        </p:txBody>
      </p:sp>
      <p:graphicFrame>
        <p:nvGraphicFramePr>
          <p:cNvPr id="19" name="图示 16">
            <a:extLst>
              <a:ext uri="{FF2B5EF4-FFF2-40B4-BE49-F238E27FC236}">
                <a16:creationId xmlns:a16="http://schemas.microsoft.com/office/drawing/2014/main" id="{8D6164FB-E9BC-4A55-B4C8-16C7EEDE0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3360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282274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6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57684" b="54754"/>
          <a:stretch/>
        </p:blipFill>
        <p:spPr>
          <a:xfrm>
            <a:off x="466090" y="1916263"/>
            <a:ext cx="3467555" cy="2085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-1" r="41330" b="38488"/>
          <a:stretch/>
        </p:blipFill>
        <p:spPr>
          <a:xfrm>
            <a:off x="1120872" y="2586345"/>
            <a:ext cx="4451792" cy="262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61874" b="37941"/>
          <a:stretch/>
        </p:blipFill>
        <p:spPr>
          <a:xfrm>
            <a:off x="2847735" y="2967355"/>
            <a:ext cx="3578944" cy="3274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圆角矩形 14"/>
          <p:cNvSpPr/>
          <p:nvPr/>
        </p:nvSpPr>
        <p:spPr bwMode="auto">
          <a:xfrm>
            <a:off x="2019824" y="2351314"/>
            <a:ext cx="335187" cy="218977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777634" y="2095560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1485411" y="3760963"/>
            <a:ext cx="1111140" cy="274433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4" name="流程图: 联系 26"/>
          <p:cNvSpPr/>
          <p:nvPr/>
        </p:nvSpPr>
        <p:spPr bwMode="auto">
          <a:xfrm>
            <a:off x="1243221" y="350520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3319536" y="4487720"/>
            <a:ext cx="1424992" cy="636371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6" name="流程图: 联系 26"/>
          <p:cNvSpPr/>
          <p:nvPr/>
        </p:nvSpPr>
        <p:spPr bwMode="auto">
          <a:xfrm>
            <a:off x="3077346" y="4231966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7" name="内容占位符 2"/>
          <p:cNvSpPr>
            <a:spLocks noGrp="1"/>
          </p:cNvSpPr>
          <p:nvPr>
            <p:ph sz="quarter" idx="4294967295"/>
          </p:nvPr>
        </p:nvSpPr>
        <p:spPr>
          <a:xfrm>
            <a:off x="8507246" y="2278840"/>
            <a:ext cx="3218664" cy="2612337"/>
          </a:xfrm>
        </p:spPr>
        <p:txBody>
          <a:bodyPr>
            <a:normAutofit lnSpcReduction="10000"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Шаги: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Нажмите «Добавить»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Выберите «Контроль доступа» в качестве категории устройства.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Выберите тип устройства: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Терминал распознавания контроля доступа</a:t>
            </a:r>
          </a:p>
          <a:p>
            <a:pPr marL="0" indent="0" algn="just">
              <a:buClrTx/>
              <a:buSzPct val="100000"/>
              <a:buNone/>
            </a:pPr>
            <a:r>
              <a:rPr lang="ru-RU" altLang="zh-CN" sz="1400" b="1" dirty="0">
                <a:ea typeface="Cambria" panose="02040503050406030204" pitchFamily="18" charset="0"/>
              </a:rPr>
              <a:t>Контроллер доступа</a:t>
            </a:r>
            <a:endParaRPr lang="en-US" altLang="zh-CN" sz="1400" dirty="0">
              <a:ea typeface="Cambria" panose="020405030504060302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 bwMode="auto">
          <a:xfrm>
            <a:off x="7894623" y="4891177"/>
            <a:ext cx="4208238" cy="173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Советы: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V8.3 не поддерживает протоколы контроля доступа 1-го поколения.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Терминал распознавания контроля доступа означает серию ASI.</a:t>
            </a:r>
          </a:p>
          <a:p>
            <a:pPr marL="0" marR="0" lvl="0" indent="0" algn="l" defTabSz="100164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Контроллер доступа означает серию ASC.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D81323D8-CD55-443B-8E69-82E01CA8A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491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标题 1">
            <a:extLst>
              <a:ext uri="{FF2B5EF4-FFF2-40B4-BE49-F238E27FC236}">
                <a16:creationId xmlns:a16="http://schemas.microsoft.com/office/drawing/2014/main" id="{79CD96B2-AC0C-4972-BC89-39DD3A5B5A74}"/>
              </a:ext>
            </a:extLst>
          </p:cNvPr>
          <p:cNvSpPr txBox="1">
            <a:spLocks/>
          </p:cNvSpPr>
          <p:nvPr/>
        </p:nvSpPr>
        <p:spPr bwMode="auto">
          <a:xfrm>
            <a:off x="630456" y="422223"/>
            <a:ext cx="9736311" cy="60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28" tIns="40064" rIns="80128" bIns="40064" numCol="1" anchor="ctr" anchorCtr="0" compatLnSpc="1">
            <a:prstTxWarp prst="textNoShape">
              <a:avLst/>
            </a:prstTxWarp>
          </a:bodyPr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9pPr>
          </a:lstStyle>
          <a:p>
            <a:r>
              <a:rPr lang="ru-RU" altLang="zh-CN" kern="0">
                <a:sym typeface="Calibri" panose="020F0502020204030204" pitchFamily="34" charset="0"/>
              </a:rPr>
              <a:t>Контроль доступа | Добавление устройств и настройка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333875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1783804"/>
            <a:ext cx="5400000" cy="3039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圆角矩形 10"/>
          <p:cNvSpPr/>
          <p:nvPr/>
        </p:nvSpPr>
        <p:spPr bwMode="auto">
          <a:xfrm>
            <a:off x="2209608" y="2353735"/>
            <a:ext cx="764911" cy="43190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2" name="流程图: 联系 26"/>
          <p:cNvSpPr/>
          <p:nvPr/>
        </p:nvSpPr>
        <p:spPr bwMode="auto">
          <a:xfrm>
            <a:off x="1961877" y="2126779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3009024" y="2361735"/>
            <a:ext cx="724619" cy="415084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4" name="流程图: 联系 26"/>
          <p:cNvSpPr/>
          <p:nvPr/>
        </p:nvSpPr>
        <p:spPr bwMode="auto">
          <a:xfrm>
            <a:off x="3641579" y="2133280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2270694" y="2874999"/>
            <a:ext cx="3783321" cy="42715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928800" y="2887323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1113861" y="4885219"/>
            <a:ext cx="10605052" cy="1521469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200" b="1" dirty="0">
                <a:ea typeface="Cambria" panose="02040503050406030204" pitchFamily="18" charset="0"/>
              </a:rPr>
              <a:t>Настройте устройство контроля доступа: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Перезапустить устройство: удаленный перезапуск устройства контроля доступа.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Конфигурация администраторов устройств: добавьте администраторов для устройства контроля доступа, администратор может войти в систему для настройки устройства (например: добавить человека).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Конфигурация событий: поддерживает настройку событий устройства контроля доступа.</a:t>
            </a:r>
            <a:endParaRPr lang="en-US" altLang="zh-CN" sz="1200" dirty="0"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26" y="1783803"/>
            <a:ext cx="5173470" cy="303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圆角矩形 16"/>
          <p:cNvSpPr/>
          <p:nvPr/>
        </p:nvSpPr>
        <p:spPr bwMode="auto">
          <a:xfrm>
            <a:off x="8120012" y="2465451"/>
            <a:ext cx="3495584" cy="1083507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8" name="流程图: 联系 26"/>
          <p:cNvSpPr/>
          <p:nvPr/>
        </p:nvSpPr>
        <p:spPr bwMode="auto">
          <a:xfrm>
            <a:off x="7881334" y="2238495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640490" y="2188974"/>
            <a:ext cx="784870" cy="172762"/>
          </a:xfrm>
          <a:prstGeom prst="roundRect">
            <a:avLst>
              <a:gd name="adj" fmla="val 36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流程图: 联系 26"/>
          <p:cNvSpPr/>
          <p:nvPr/>
        </p:nvSpPr>
        <p:spPr bwMode="auto">
          <a:xfrm>
            <a:off x="398300" y="1933219"/>
            <a:ext cx="360000" cy="360000"/>
          </a:xfrm>
          <a:prstGeom prst="flowChartConnector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6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aphicFrame>
        <p:nvGraphicFramePr>
          <p:cNvPr id="24" name="图示 16">
            <a:extLst>
              <a:ext uri="{FF2B5EF4-FFF2-40B4-BE49-F238E27FC236}">
                <a16:creationId xmlns:a16="http://schemas.microsoft.com/office/drawing/2014/main" id="{3C8625F5-59B3-4AFE-A374-8533E2FBD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491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标题 1">
            <a:extLst>
              <a:ext uri="{FF2B5EF4-FFF2-40B4-BE49-F238E27FC236}">
                <a16:creationId xmlns:a16="http://schemas.microsoft.com/office/drawing/2014/main" id="{B90C3656-6A68-4967-90C1-C191009C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Добавление устройств и настройка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11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800" y="1776811"/>
            <a:ext cx="5391110" cy="3034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97" y="1776811"/>
            <a:ext cx="5400000" cy="3037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圆角矩形 10"/>
          <p:cNvSpPr/>
          <p:nvPr/>
        </p:nvSpPr>
        <p:spPr bwMode="auto">
          <a:xfrm>
            <a:off x="1529715" y="2280065"/>
            <a:ext cx="905372" cy="460418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2" name="流程图: 联系 26"/>
          <p:cNvSpPr/>
          <p:nvPr/>
        </p:nvSpPr>
        <p:spPr bwMode="auto">
          <a:xfrm>
            <a:off x="1156967" y="2305427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1525526" y="2779771"/>
            <a:ext cx="4428013" cy="44165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14" name="流程图: 联系 26"/>
          <p:cNvSpPr/>
          <p:nvPr/>
        </p:nvSpPr>
        <p:spPr bwMode="auto">
          <a:xfrm>
            <a:off x="1165526" y="2828069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1529966" y="3427121"/>
            <a:ext cx="4423573" cy="427153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sp>
        <p:nvSpPr>
          <p:cNvPr id="22" name="流程图: 联系 26"/>
          <p:cNvSpPr/>
          <p:nvPr/>
        </p:nvSpPr>
        <p:spPr bwMode="auto">
          <a:xfrm>
            <a:off x="1203763" y="3454986"/>
            <a:ext cx="360000" cy="360000"/>
          </a:xfrm>
          <a:prstGeom prst="flowChartConnector">
            <a:avLst/>
          </a:prstGeom>
          <a:solidFill>
            <a:srgbClr val="5DAEAE"/>
          </a:solidFill>
          <a:ln w="9525" cap="flat" cmpd="sng" algn="ctr">
            <a:solidFill>
              <a:srgbClr val="5DAE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+mn-cs"/>
              </a:rPr>
              <a:t>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内容占位符 2"/>
          <p:cNvSpPr>
            <a:spLocks noGrp="1"/>
          </p:cNvSpPr>
          <p:nvPr>
            <p:ph sz="quarter" idx="4294967295"/>
          </p:nvPr>
        </p:nvSpPr>
        <p:spPr>
          <a:xfrm>
            <a:off x="609594" y="4860498"/>
            <a:ext cx="11116316" cy="1693997"/>
          </a:xfrm>
        </p:spPr>
        <p:txBody>
          <a:bodyPr>
            <a:noAutofit/>
          </a:bodyPr>
          <a:lstStyle/>
          <a:p>
            <a:pPr marL="0" indent="0" algn="just">
              <a:buClrTx/>
              <a:buSzPct val="100000"/>
              <a:buNone/>
            </a:pPr>
            <a:r>
              <a:rPr lang="ru-RU" altLang="zh-CN" sz="1200" dirty="0">
                <a:ea typeface="Cambria" panose="02040503050406030204" pitchFamily="18" charset="0"/>
              </a:rPr>
              <a:t>Информация о конфигурации двери: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Конфигурация двери: поддерживает настройку состояния двери, NO и NC, включение сигнализации, продолжительность разблокировки, метод разблокировки и другую информацию. Его можно скопировать в другие двери.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Конфигурация событий: поддерживает настройку событий дверей. </a:t>
            </a:r>
            <a:r>
              <a:rPr lang="ru-RU" altLang="zh-CN" sz="1200" dirty="0" err="1">
                <a:ea typeface="Cambria" panose="02040503050406030204" pitchFamily="18" charset="0"/>
              </a:rPr>
              <a:t>Ex</a:t>
            </a:r>
            <a:r>
              <a:rPr lang="ru-RU" altLang="zh-CN" sz="1200" dirty="0">
                <a:ea typeface="Cambria" panose="02040503050406030204" pitchFamily="18" charset="0"/>
              </a:rPr>
              <a:t> DSS поддерживает сигнализацию нештатного контроля доступа: незнакомец (пароль/отпечаток пальца/лицо/карта)</a:t>
            </a:r>
          </a:p>
          <a:p>
            <a:pPr marL="228600" indent="-228600" algn="just">
              <a:buClrTx/>
              <a:buSzPct val="100000"/>
              <a:buFont typeface="+mj-lt"/>
              <a:buAutoNum type="arabicPeriod"/>
            </a:pPr>
            <a:r>
              <a:rPr lang="ru-RU" altLang="zh-CN" sz="1200" dirty="0">
                <a:ea typeface="Cambria" panose="02040503050406030204" pitchFamily="18" charset="0"/>
              </a:rPr>
              <a:t>Привязка видеоканала: если рядом с устройством контроля доступа имеется камера, она поддерживает привязку видеоканала для просмотра видео в реальном времени или воспроизведения видео события контроля доступа.</a:t>
            </a:r>
            <a:endParaRPr lang="en-US" altLang="zh-CN" sz="1200" dirty="0">
              <a:ea typeface="Cambria" panose="02040503050406030204" pitchFamily="18" charset="0"/>
            </a:endParaRPr>
          </a:p>
        </p:txBody>
      </p:sp>
      <p:cxnSp>
        <p:nvCxnSpPr>
          <p:cNvPr id="6" name="直接箭头连接符 5"/>
          <p:cNvCxnSpPr>
            <a:stCxn id="11" idx="3"/>
          </p:cNvCxnSpPr>
          <p:nvPr/>
        </p:nvCxnSpPr>
        <p:spPr bwMode="auto">
          <a:xfrm flipV="1">
            <a:off x="2435087" y="2493308"/>
            <a:ext cx="3906078" cy="16966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圆角矩形 15"/>
          <p:cNvSpPr/>
          <p:nvPr/>
        </p:nvSpPr>
        <p:spPr bwMode="auto">
          <a:xfrm>
            <a:off x="6995845" y="4584627"/>
            <a:ext cx="422696" cy="254610"/>
          </a:xfrm>
          <a:prstGeom prst="roundRect">
            <a:avLst>
              <a:gd name="adj" fmla="val 2024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itchFamily="2" charset="-122"/>
              <a:cs typeface="+mn-cs"/>
            </a:endParaRPr>
          </a:p>
        </p:txBody>
      </p:sp>
      <p:graphicFrame>
        <p:nvGraphicFramePr>
          <p:cNvPr id="18" name="图示 16">
            <a:extLst>
              <a:ext uri="{FF2B5EF4-FFF2-40B4-BE49-F238E27FC236}">
                <a16:creationId xmlns:a16="http://schemas.microsoft.com/office/drawing/2014/main" id="{F091DE13-A7F4-4F3C-9656-1A23FFDB4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4915"/>
              </p:ext>
            </p:extLst>
          </p:nvPr>
        </p:nvGraphicFramePr>
        <p:xfrm>
          <a:off x="466090" y="1212046"/>
          <a:ext cx="11259820" cy="4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标题 1">
            <a:extLst>
              <a:ext uri="{FF2B5EF4-FFF2-40B4-BE49-F238E27FC236}">
                <a16:creationId xmlns:a16="http://schemas.microsoft.com/office/drawing/2014/main" id="{22010D27-07E4-4D65-AB22-A8F1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pPr lvl="0"/>
            <a:r>
              <a:rPr lang="ru-RU" altLang="zh-CN" dirty="0">
                <a:sym typeface="Calibri" panose="020F0502020204030204" pitchFamily="34" charset="0"/>
              </a:rPr>
              <a:t>Контроль доступа | Добавление устройств и настройка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5869105"/>
      </p:ext>
    </p:extLst>
  </p:cSld>
  <p:clrMapOvr>
    <a:masterClrMapping/>
  </p:clrMapOvr>
</p:sld>
</file>

<file path=ppt/theme/theme1.xml><?xml version="1.0" encoding="utf-8"?>
<a:theme xmlns:a="http://schemas.openxmlformats.org/drawingml/2006/main" name="3_课程开发母版V1.1">
  <a:themeElements>
    <a:clrScheme name="default 6">
      <a:dk1>
        <a:srgbClr val="000000"/>
      </a:dk1>
      <a:lt1>
        <a:srgbClr val="FFFFFF"/>
      </a:lt1>
      <a:dk2>
        <a:srgbClr val="990000"/>
      </a:dk2>
      <a:lt2>
        <a:srgbClr val="CCCCCC"/>
      </a:lt2>
      <a:accent1>
        <a:srgbClr val="CCFF99"/>
      </a:accent1>
      <a:accent2>
        <a:srgbClr val="99CCCC"/>
      </a:accent2>
      <a:accent3>
        <a:srgbClr val="FFFFFF"/>
      </a:accent3>
      <a:accent4>
        <a:srgbClr val="000000"/>
      </a:accent4>
      <a:accent5>
        <a:srgbClr val="E2FFCA"/>
      </a:accent5>
      <a:accent6>
        <a:srgbClr val="8AB9B9"/>
      </a:accent6>
      <a:hlink>
        <a:srgbClr val="0099CC"/>
      </a:hlink>
      <a:folHlink>
        <a:srgbClr val="006699"/>
      </a:folHlink>
    </a:clrScheme>
    <a:fontScheme name="015b51ks">
      <a:majorFont>
        <a:latin typeface="Segoe UI"/>
        <a:ea typeface="Segoe UI"/>
        <a:cs typeface=""/>
      </a:majorFont>
      <a:minorFont>
        <a:latin typeface="Segoe UI"/>
        <a:ea typeface="Segoe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t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Next LT Regular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t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Next LT Regular" pitchFamily="34" charset="0"/>
            <a:ea typeface="宋体" pitchFamily="2" charset="-122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 lIns="99980" tIns="49986" rIns="99980" bIns="49986">
        <a:spAutoFit/>
      </a:bodyPr>
      <a:lstStyle>
        <a:defPPr algn="ctr" defTabSz="1001649" eaLnBrk="0" hangingPunct="0">
          <a:defRPr sz="1400" dirty="0" smtClean="0">
            <a:solidFill>
              <a:srgbClr val="000000"/>
            </a:solidFill>
            <a:latin typeface="+mn-lt"/>
            <a:ea typeface="+mn-ea"/>
            <a:cs typeface="Arial" pitchFamily="34" charset="0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99CCCC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8A0000"/>
        </a:accent6>
        <a:hlink>
          <a:srgbClr val="009999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CCFF99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0000"/>
        </a:accent6>
        <a:hlink>
          <a:srgbClr val="669900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FFCC99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0000"/>
        </a:accent6>
        <a:hlink>
          <a:srgbClr val="FF9900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FF9900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8A0000"/>
        </a:accent6>
        <a:hlink>
          <a:srgbClr val="99660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CCCCFF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0000"/>
        </a:accent6>
        <a:hlink>
          <a:srgbClr val="006699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11372</Words>
  <Application>Microsoft Office PowerPoint</Application>
  <PresentationFormat>Широкоэкранный</PresentationFormat>
  <Paragraphs>1345</Paragraphs>
  <Slides>68</Slides>
  <Notes>32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7" baseType="lpstr">
      <vt:lpstr>等线</vt:lpstr>
      <vt:lpstr>Microsoft YaHei</vt:lpstr>
      <vt:lpstr>Arial</vt:lpstr>
      <vt:lpstr>Calibri</vt:lpstr>
      <vt:lpstr>FrutigerNext LT Medium</vt:lpstr>
      <vt:lpstr>FrutigerNext LT Regular</vt:lpstr>
      <vt:lpstr>Segoe UI</vt:lpstr>
      <vt:lpstr>Wingdings</vt:lpstr>
      <vt:lpstr>3_课程开发母版V1.1</vt:lpstr>
      <vt:lpstr>Презентация PowerPoint</vt:lpstr>
      <vt:lpstr>Презентация PowerPoint</vt:lpstr>
      <vt:lpstr>Operating Flow</vt:lpstr>
      <vt:lpstr>Контроль доступа | Добавление устройств и настройка</vt:lpstr>
      <vt:lpstr>Контроль доступа | Добавление устройств и настройка</vt:lpstr>
      <vt:lpstr>Контроль доступа | Добавление устройств и настройка</vt:lpstr>
      <vt:lpstr>Презентация PowerPoint</vt:lpstr>
      <vt:lpstr>Контроль доступа | Добавление устройств и настройка</vt:lpstr>
      <vt:lpstr>Контроль доступа | Добавление устройств и настройка</vt:lpstr>
      <vt:lpstr>Управление персоналом</vt:lpstr>
      <vt:lpstr>Презентация PowerPoint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Презентация PowerPoint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Управление персоналом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зоной</vt:lpstr>
      <vt:lpstr>Контроль доступа | Управление правилами</vt:lpstr>
      <vt:lpstr>Контроль доступа | Управление правилами</vt:lpstr>
      <vt:lpstr>Контроль доступа | Управление правилами</vt:lpstr>
      <vt:lpstr>Контроль доступа | Управление правилами</vt:lpstr>
      <vt:lpstr>Контроль доступа | Управление правилами</vt:lpstr>
      <vt:lpstr>Контроль доступа | Управление правилами</vt:lpstr>
      <vt:lpstr>Контроль доступа | Управление правилами</vt:lpstr>
      <vt:lpstr>Контроль доступа | Управление правилами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Приложение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Контроль доступа | Публичный пароль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史高峰</dc:creator>
  <cp:lastModifiedBy>Roman</cp:lastModifiedBy>
  <cp:revision>15</cp:revision>
  <dcterms:created xsi:type="dcterms:W3CDTF">2023-07-18T02:21:55Z</dcterms:created>
  <dcterms:modified xsi:type="dcterms:W3CDTF">2024-02-19T03:12:40Z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HWMT_d46a6755">
    <vt:lpwstr>f244c3d9_mFV3xj84ICk3N8pPmHv8rJ003x0=_8QYrr1ZNQU9SQbpS7HP9y5OyoXw8LnZzAjk3dl/l8e65ySWEz3pLxEVHeEMnoMXER3ISNFPehLOXAsDqFV1J75m1yzxJCg==_5ffe1c76</vt:lpwstr>
  </property>
</Properties>
</file>